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34"/>
  </p:notesMasterIdLst>
  <p:sldIdLst>
    <p:sldId id="281" r:id="rId2"/>
    <p:sldId id="288" r:id="rId3"/>
    <p:sldId id="256" r:id="rId4"/>
    <p:sldId id="257" r:id="rId5"/>
    <p:sldId id="259" r:id="rId6"/>
    <p:sldId id="260" r:id="rId7"/>
    <p:sldId id="258" r:id="rId8"/>
    <p:sldId id="261" r:id="rId9"/>
    <p:sldId id="262" r:id="rId10"/>
    <p:sldId id="263" r:id="rId11"/>
    <p:sldId id="264" r:id="rId12"/>
    <p:sldId id="265" r:id="rId13"/>
    <p:sldId id="266" r:id="rId14"/>
    <p:sldId id="268" r:id="rId15"/>
    <p:sldId id="269" r:id="rId16"/>
    <p:sldId id="270" r:id="rId17"/>
    <p:sldId id="267" r:id="rId18"/>
    <p:sldId id="271" r:id="rId19"/>
    <p:sldId id="272" r:id="rId20"/>
    <p:sldId id="280" r:id="rId21"/>
    <p:sldId id="274" r:id="rId22"/>
    <p:sldId id="273" r:id="rId23"/>
    <p:sldId id="283" r:id="rId24"/>
    <p:sldId id="284" r:id="rId25"/>
    <p:sldId id="275" r:id="rId26"/>
    <p:sldId id="286" r:id="rId27"/>
    <p:sldId id="278" r:id="rId28"/>
    <p:sldId id="277" r:id="rId29"/>
    <p:sldId id="276" r:id="rId30"/>
    <p:sldId id="279" r:id="rId31"/>
    <p:sldId id="285" r:id="rId32"/>
    <p:sldId id="287"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6" d="100"/>
          <a:sy n="106" d="100"/>
        </p:scale>
        <p:origin x="-1824"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55A77A-01B3-8146-A331-2F9454671268}" type="datetimeFigureOut">
              <a:rPr lang="en-US" smtClean="0"/>
              <a:t>9/18/17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D99EC6-5785-6E4A-A9C5-2FC783219338}" type="slidenum">
              <a:rPr lang="en-US" smtClean="0"/>
              <a:t>‹#›</a:t>
            </a:fld>
            <a:endParaRPr lang="en-US" dirty="0"/>
          </a:p>
        </p:txBody>
      </p:sp>
    </p:spTree>
    <p:extLst>
      <p:ext uri="{BB962C8B-B14F-4D97-AF65-F5344CB8AC3E}">
        <p14:creationId xmlns:p14="http://schemas.microsoft.com/office/powerpoint/2010/main" val="276429600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D99EC6-5785-6E4A-A9C5-2FC783219338}" type="slidenum">
              <a:rPr lang="en-US" smtClean="0"/>
              <a:t>2</a:t>
            </a:fld>
            <a:endParaRPr lang="en-US" dirty="0"/>
          </a:p>
        </p:txBody>
      </p:sp>
    </p:spTree>
    <p:extLst>
      <p:ext uri="{BB962C8B-B14F-4D97-AF65-F5344CB8AC3E}">
        <p14:creationId xmlns:p14="http://schemas.microsoft.com/office/powerpoint/2010/main" val="2430061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part of the label has a reminder that your fuel economy</a:t>
            </a:r>
            <a:r>
              <a:rPr lang="en-US" baseline="0" dirty="0" smtClean="0"/>
              <a:t> and emissions may be different due to several factors including how you drive, maintain, and use your vehicle. Weather, road conditions, load, etc. This also details the assumptions that are used to determine the estimated annual fuel cost and the value used to compare 5 year costs to the average vehicle. Again, that 15,000 miles per year assumption and the price of gas. </a:t>
            </a:r>
            <a:endParaRPr lang="en-US" dirty="0"/>
          </a:p>
        </p:txBody>
      </p:sp>
      <p:sp>
        <p:nvSpPr>
          <p:cNvPr id="4" name="Slide Number Placeholder 3"/>
          <p:cNvSpPr>
            <a:spLocks noGrp="1"/>
          </p:cNvSpPr>
          <p:nvPr>
            <p:ph type="sldNum" sz="quarter" idx="10"/>
          </p:nvPr>
        </p:nvSpPr>
        <p:spPr/>
        <p:txBody>
          <a:bodyPr/>
          <a:lstStyle/>
          <a:p>
            <a:fld id="{6FD99EC6-5785-6E4A-A9C5-2FC783219338}" type="slidenum">
              <a:rPr lang="en-US" smtClean="0"/>
              <a:t>14</a:t>
            </a:fld>
            <a:endParaRPr lang="en-US" dirty="0"/>
          </a:p>
        </p:txBody>
      </p:sp>
    </p:spTree>
    <p:extLst>
      <p:ext uri="{BB962C8B-B14F-4D97-AF65-F5344CB8AC3E}">
        <p14:creationId xmlns:p14="http://schemas.microsoft.com/office/powerpoint/2010/main" val="3931001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looking for a new vehicle at a dealership you will be able to scan</a:t>
            </a:r>
            <a:r>
              <a:rPr lang="en-US" baseline="0" dirty="0" smtClean="0"/>
              <a:t> the QR code on the new label using your smartphone. Just download a scanner app. The QR Code will link you to helpful tools and additional info about the vehicle. The same tools are available on fueleconomy.gov </a:t>
            </a:r>
            <a:endParaRPr lang="en-US" dirty="0"/>
          </a:p>
        </p:txBody>
      </p:sp>
      <p:sp>
        <p:nvSpPr>
          <p:cNvPr id="4" name="Slide Number Placeholder 3"/>
          <p:cNvSpPr>
            <a:spLocks noGrp="1"/>
          </p:cNvSpPr>
          <p:nvPr>
            <p:ph type="sldNum" sz="quarter" idx="10"/>
          </p:nvPr>
        </p:nvSpPr>
        <p:spPr/>
        <p:txBody>
          <a:bodyPr/>
          <a:lstStyle/>
          <a:p>
            <a:fld id="{6FD99EC6-5785-6E4A-A9C5-2FC783219338}" type="slidenum">
              <a:rPr lang="en-US" smtClean="0"/>
              <a:t>15</a:t>
            </a:fld>
            <a:endParaRPr lang="en-US" dirty="0"/>
          </a:p>
        </p:txBody>
      </p:sp>
    </p:spTree>
    <p:extLst>
      <p:ext uri="{BB962C8B-B14F-4D97-AF65-F5344CB8AC3E}">
        <p14:creationId xmlns:p14="http://schemas.microsoft.com/office/powerpoint/2010/main" val="3166662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last part</a:t>
            </a:r>
            <a:r>
              <a:rPr lang="en-US" baseline="0" dirty="0" smtClean="0"/>
              <a:t> of the new label directs the consumer to fueleconomy.gov one last time. This website is a very helpful tool. You can compare vehicles, enter personalized </a:t>
            </a:r>
            <a:r>
              <a:rPr lang="en-US" baseline="0" dirty="0" smtClean="0"/>
              <a:t>information </a:t>
            </a:r>
            <a:r>
              <a:rPr lang="en-US" baseline="0" dirty="0" smtClean="0"/>
              <a:t>like your local gas prices and your own personal driving habits, to get the best possible cost and energy use estimates. The site is free and provides so much information leaving you an informed consumer when you go make that next vehicle purchase.</a:t>
            </a:r>
            <a:endParaRPr lang="en-US" dirty="0"/>
          </a:p>
        </p:txBody>
      </p:sp>
      <p:sp>
        <p:nvSpPr>
          <p:cNvPr id="4" name="Slide Number Placeholder 3"/>
          <p:cNvSpPr>
            <a:spLocks noGrp="1"/>
          </p:cNvSpPr>
          <p:nvPr>
            <p:ph type="sldNum" sz="quarter" idx="10"/>
          </p:nvPr>
        </p:nvSpPr>
        <p:spPr/>
        <p:txBody>
          <a:bodyPr/>
          <a:lstStyle/>
          <a:p>
            <a:fld id="{6FD99EC6-5785-6E4A-A9C5-2FC783219338}" type="slidenum">
              <a:rPr lang="en-US" smtClean="0"/>
              <a:t>16</a:t>
            </a:fld>
            <a:endParaRPr lang="en-US" dirty="0"/>
          </a:p>
        </p:txBody>
      </p:sp>
    </p:spTree>
    <p:extLst>
      <p:ext uri="{BB962C8B-B14F-4D97-AF65-F5344CB8AC3E}">
        <p14:creationId xmlns:p14="http://schemas.microsoft.com/office/powerpoint/2010/main" val="1997229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SMOG</a:t>
            </a:r>
            <a:r>
              <a:rPr lang="en-US" baseline="0" dirty="0" smtClean="0"/>
              <a:t> rating is a rating for vehicle tailpipe emissions of those pollutants that cause smog and other local air </a:t>
            </a:r>
            <a:r>
              <a:rPr lang="en-US" baseline="0" dirty="0" smtClean="0"/>
              <a:t>pollution, like our fine particulate matter pollution we see so often in the wintertime. The ratings are based on a </a:t>
            </a:r>
            <a:r>
              <a:rPr lang="en-US" baseline="0" dirty="0" smtClean="0"/>
              <a:t>scale of 1-10, 1 </a:t>
            </a:r>
            <a:r>
              <a:rPr lang="en-US" baseline="0" dirty="0" smtClean="0"/>
              <a:t>being the worst, or most polluting, </a:t>
            </a:r>
            <a:r>
              <a:rPr lang="en-US" baseline="0" dirty="0" smtClean="0"/>
              <a:t>10 being </a:t>
            </a:r>
            <a:r>
              <a:rPr lang="en-US" baseline="0" dirty="0" smtClean="0"/>
              <a:t>best, or least polluting. </a:t>
            </a:r>
            <a:r>
              <a:rPr lang="en-US" baseline="0" dirty="0" smtClean="0"/>
              <a:t>This scale is based on the U.S. vehicle Emissions Standards, which incorporate specific thresholds for Nitrogen oxide, non-methane organic gas, carbon monoxide, particulate matter, and formaldehyde. Electric vehicles, running on only electricity have a SMOG rating of 10 because the tailpipe emissions are ZERO. </a:t>
            </a:r>
            <a:endParaRPr lang="en-US" dirty="0"/>
          </a:p>
        </p:txBody>
      </p:sp>
      <p:sp>
        <p:nvSpPr>
          <p:cNvPr id="4" name="Slide Number Placeholder 3"/>
          <p:cNvSpPr>
            <a:spLocks noGrp="1"/>
          </p:cNvSpPr>
          <p:nvPr>
            <p:ph type="sldNum" sz="quarter" idx="10"/>
          </p:nvPr>
        </p:nvSpPr>
        <p:spPr/>
        <p:txBody>
          <a:bodyPr/>
          <a:lstStyle/>
          <a:p>
            <a:fld id="{6FD99EC6-5785-6E4A-A9C5-2FC783219338}" type="slidenum">
              <a:rPr lang="en-US" smtClean="0"/>
              <a:t>17</a:t>
            </a:fld>
            <a:endParaRPr lang="en-US" dirty="0"/>
          </a:p>
        </p:txBody>
      </p:sp>
    </p:spTree>
    <p:extLst>
      <p:ext uri="{BB962C8B-B14F-4D97-AF65-F5344CB8AC3E}">
        <p14:creationId xmlns:p14="http://schemas.microsoft.com/office/powerpoint/2010/main" val="392071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the 2017 Legislative</a:t>
            </a:r>
            <a:r>
              <a:rPr lang="en-US" baseline="0" dirty="0" smtClean="0"/>
              <a:t> Session, Rep. Patrice Arent along with Floor Sponsor Senator Brian Shiozawa ran a concurrent resolution encouraging Utahns to consider a vehicle’s smog rating when purchasing their next vehicle. The resolution garnered the support of 46 members of the Utah House of Representatives, all joining the resolution as co-sponsors. The resolution itself brings attention to the health effects of air pollution, the impacts of vehicle emissions on our air shed, and the positive impact choosing a cleaner vehicle, with a smog rating of 8 or higher, has on improving the air we breathe. The resolution passed both the House and Senate. Here we see the Governor signing HCR 18. </a:t>
            </a:r>
            <a:endParaRPr lang="en-US" dirty="0"/>
          </a:p>
        </p:txBody>
      </p:sp>
      <p:sp>
        <p:nvSpPr>
          <p:cNvPr id="4" name="Slide Number Placeholder 3"/>
          <p:cNvSpPr>
            <a:spLocks noGrp="1"/>
          </p:cNvSpPr>
          <p:nvPr>
            <p:ph type="sldNum" sz="quarter" idx="10"/>
          </p:nvPr>
        </p:nvSpPr>
        <p:spPr/>
        <p:txBody>
          <a:bodyPr/>
          <a:lstStyle/>
          <a:p>
            <a:fld id="{6FD99EC6-5785-6E4A-A9C5-2FC783219338}" type="slidenum">
              <a:rPr lang="en-US" smtClean="0"/>
              <a:t>20</a:t>
            </a:fld>
            <a:endParaRPr lang="en-US" dirty="0"/>
          </a:p>
        </p:txBody>
      </p:sp>
    </p:spTree>
    <p:extLst>
      <p:ext uri="{BB962C8B-B14F-4D97-AF65-F5344CB8AC3E}">
        <p14:creationId xmlns:p14="http://schemas.microsoft.com/office/powerpoint/2010/main" val="29743590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place</a:t>
            </a:r>
            <a:r>
              <a:rPr lang="en-US" baseline="0" dirty="0" smtClean="0"/>
              <a:t> to find emissions information is under the hood. This is a way to find the information if you are purchasing a used vehicle from a private party, where there wouldn’t be a window sticker affixed. The US EPA rating T3 B30 means this is a Tier 3 Bin 30 vehicle. </a:t>
            </a:r>
            <a:endParaRPr lang="en-US" dirty="0"/>
          </a:p>
        </p:txBody>
      </p:sp>
      <p:sp>
        <p:nvSpPr>
          <p:cNvPr id="4" name="Slide Number Placeholder 3"/>
          <p:cNvSpPr>
            <a:spLocks noGrp="1"/>
          </p:cNvSpPr>
          <p:nvPr>
            <p:ph type="sldNum" sz="quarter" idx="10"/>
          </p:nvPr>
        </p:nvSpPr>
        <p:spPr/>
        <p:txBody>
          <a:bodyPr/>
          <a:lstStyle/>
          <a:p>
            <a:fld id="{6FD99EC6-5785-6E4A-A9C5-2FC783219338}" type="slidenum">
              <a:rPr lang="en-US" smtClean="0"/>
              <a:t>21</a:t>
            </a:fld>
            <a:endParaRPr lang="en-US" dirty="0"/>
          </a:p>
        </p:txBody>
      </p:sp>
    </p:spTree>
    <p:extLst>
      <p:ext uri="{BB962C8B-B14F-4D97-AF65-F5344CB8AC3E}">
        <p14:creationId xmlns:p14="http://schemas.microsoft.com/office/powerpoint/2010/main" val="6429451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D99EC6-5785-6E4A-A9C5-2FC783219338}" type="slidenum">
              <a:rPr lang="en-US" smtClean="0"/>
              <a:t>23</a:t>
            </a:fld>
            <a:endParaRPr lang="en-US" dirty="0"/>
          </a:p>
        </p:txBody>
      </p:sp>
    </p:spTree>
    <p:extLst>
      <p:ext uri="{BB962C8B-B14F-4D97-AF65-F5344CB8AC3E}">
        <p14:creationId xmlns:p14="http://schemas.microsoft.com/office/powerpoint/2010/main" val="14731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a:t>
            </a:r>
            <a:r>
              <a:rPr lang="en-US" baseline="0" dirty="0" smtClean="0"/>
              <a:t> document. </a:t>
            </a:r>
            <a:endParaRPr lang="en-US" dirty="0"/>
          </a:p>
        </p:txBody>
      </p:sp>
      <p:sp>
        <p:nvSpPr>
          <p:cNvPr id="4" name="Slide Number Placeholder 3"/>
          <p:cNvSpPr>
            <a:spLocks noGrp="1"/>
          </p:cNvSpPr>
          <p:nvPr>
            <p:ph type="sldNum" sz="quarter" idx="10"/>
          </p:nvPr>
        </p:nvSpPr>
        <p:spPr/>
        <p:txBody>
          <a:bodyPr/>
          <a:lstStyle/>
          <a:p>
            <a:fld id="{6FD99EC6-5785-6E4A-A9C5-2FC783219338}" type="slidenum">
              <a:rPr lang="en-US" smtClean="0"/>
              <a:t>26</a:t>
            </a:fld>
            <a:endParaRPr lang="en-US" dirty="0"/>
          </a:p>
        </p:txBody>
      </p:sp>
    </p:spTree>
    <p:extLst>
      <p:ext uri="{BB962C8B-B14F-4D97-AF65-F5344CB8AC3E}">
        <p14:creationId xmlns:p14="http://schemas.microsoft.com/office/powerpoint/2010/main" val="34757335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D99EC6-5785-6E4A-A9C5-2FC783219338}" type="slidenum">
              <a:rPr lang="en-US" smtClean="0"/>
              <a:t>28</a:t>
            </a:fld>
            <a:endParaRPr lang="en-US" dirty="0"/>
          </a:p>
        </p:txBody>
      </p:sp>
    </p:spTree>
    <p:extLst>
      <p:ext uri="{BB962C8B-B14F-4D97-AF65-F5344CB8AC3E}">
        <p14:creationId xmlns:p14="http://schemas.microsoft.com/office/powerpoint/2010/main" val="403524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Utah Clean Cities can</a:t>
            </a:r>
            <a:r>
              <a:rPr lang="en-US" baseline="0" dirty="0" smtClean="0"/>
              <a:t> help you with the application process. </a:t>
            </a:r>
            <a:endParaRPr lang="en-US" dirty="0"/>
          </a:p>
        </p:txBody>
      </p:sp>
      <p:sp>
        <p:nvSpPr>
          <p:cNvPr id="4" name="Slide Number Placeholder 3"/>
          <p:cNvSpPr>
            <a:spLocks noGrp="1"/>
          </p:cNvSpPr>
          <p:nvPr>
            <p:ph type="sldNum" sz="quarter" idx="10"/>
          </p:nvPr>
        </p:nvSpPr>
        <p:spPr/>
        <p:txBody>
          <a:bodyPr/>
          <a:lstStyle/>
          <a:p>
            <a:fld id="{6FD99EC6-5785-6E4A-A9C5-2FC783219338}" type="slidenum">
              <a:rPr lang="en-US" smtClean="0"/>
              <a:t>29</a:t>
            </a:fld>
            <a:endParaRPr lang="en-US" dirty="0"/>
          </a:p>
        </p:txBody>
      </p:sp>
    </p:spTree>
    <p:extLst>
      <p:ext uri="{BB962C8B-B14F-4D97-AF65-F5344CB8AC3E}">
        <p14:creationId xmlns:p14="http://schemas.microsoft.com/office/powerpoint/2010/main" val="2086824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area indicates how the </a:t>
            </a:r>
            <a:r>
              <a:rPr lang="en-US" dirty="0" smtClean="0"/>
              <a:t>vehicle </a:t>
            </a:r>
            <a:r>
              <a:rPr lang="en-US" dirty="0" smtClean="0"/>
              <a:t>is powered. This label is for a vehicle</a:t>
            </a:r>
            <a:r>
              <a:rPr lang="en-US" baseline="0" dirty="0" smtClean="0"/>
              <a:t> powered by </a:t>
            </a:r>
            <a:r>
              <a:rPr lang="en-US" baseline="0" dirty="0" smtClean="0"/>
              <a:t>gasoline. </a:t>
            </a:r>
            <a:r>
              <a:rPr lang="en-US" baseline="0" dirty="0" smtClean="0"/>
              <a:t>Labels are available for Diesel, Compressed Nat. Gas, Hydrogen Fuel Cell, Flexible-Fuel vehicle Gas-Ethanol (E85), Plug in Hybrids and Electric. Hybrid  vehicles that do not have plug-in capability are identified as gasoline vehicles since they only use gasoline. </a:t>
            </a:r>
            <a:endParaRPr lang="en-US" dirty="0"/>
          </a:p>
        </p:txBody>
      </p:sp>
      <p:sp>
        <p:nvSpPr>
          <p:cNvPr id="4" name="Slide Number Placeholder 3"/>
          <p:cNvSpPr>
            <a:spLocks noGrp="1"/>
          </p:cNvSpPr>
          <p:nvPr>
            <p:ph type="sldNum" sz="quarter" idx="10"/>
          </p:nvPr>
        </p:nvSpPr>
        <p:spPr/>
        <p:txBody>
          <a:bodyPr/>
          <a:lstStyle/>
          <a:p>
            <a:fld id="{6FD99EC6-5785-6E4A-A9C5-2FC783219338}" type="slidenum">
              <a:rPr lang="en-US" smtClean="0"/>
              <a:t>3</a:t>
            </a:fld>
            <a:endParaRPr lang="en-US" dirty="0"/>
          </a:p>
        </p:txBody>
      </p:sp>
    </p:spTree>
    <p:extLst>
      <p:ext uri="{BB962C8B-B14F-4D97-AF65-F5344CB8AC3E}">
        <p14:creationId xmlns:p14="http://schemas.microsoft.com/office/powerpoint/2010/main" val="34695715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can have charging assessed as monthly fees, free to employees and visitors, charged to visitors and employees or a combination of all. You can plug in fleet vehicles at night for a slow charge, or add DC Fast Charging at a great rate.</a:t>
            </a:r>
            <a:endParaRPr lang="en-US" dirty="0"/>
          </a:p>
        </p:txBody>
      </p:sp>
      <p:sp>
        <p:nvSpPr>
          <p:cNvPr id="4" name="Slide Number Placeholder 3"/>
          <p:cNvSpPr>
            <a:spLocks noGrp="1"/>
          </p:cNvSpPr>
          <p:nvPr>
            <p:ph type="sldNum" sz="quarter" idx="10"/>
          </p:nvPr>
        </p:nvSpPr>
        <p:spPr/>
        <p:txBody>
          <a:bodyPr/>
          <a:lstStyle/>
          <a:p>
            <a:fld id="{6FD99EC6-5785-6E4A-A9C5-2FC783219338}" type="slidenum">
              <a:rPr lang="en-US" smtClean="0"/>
              <a:t>30</a:t>
            </a:fld>
            <a:endParaRPr lang="en-US" dirty="0"/>
          </a:p>
        </p:txBody>
      </p:sp>
    </p:spTree>
    <p:extLst>
      <p:ext uri="{BB962C8B-B14F-4D97-AF65-F5344CB8AC3E}">
        <p14:creationId xmlns:p14="http://schemas.microsoft.com/office/powerpoint/2010/main" val="2576660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Fuel Economy. For gasoline vehicles, the label shows City, Highway and Combined</a:t>
            </a:r>
            <a:r>
              <a:rPr lang="en-US" baseline="0" dirty="0" smtClean="0"/>
              <a:t> MPG values (miles per gallon). The Combined MPG value is the most prominent for the purpose of quick and easy comparison across vehicles. Some form of the mpg metric has been on vehicle labels since 1977. Combined fuel economy is a weighted average of city and highway mpg values that is calculated by weighting the city value by 55% and </a:t>
            </a:r>
            <a:r>
              <a:rPr lang="en-US" baseline="0" dirty="0" smtClean="0"/>
              <a:t>why </a:t>
            </a:r>
            <a:r>
              <a:rPr lang="en-US" baseline="0" dirty="0" smtClean="0"/>
              <a:t>value by 45%.</a:t>
            </a:r>
            <a:endParaRPr lang="en-US" dirty="0"/>
          </a:p>
        </p:txBody>
      </p:sp>
      <p:sp>
        <p:nvSpPr>
          <p:cNvPr id="4" name="Slide Number Placeholder 3"/>
          <p:cNvSpPr>
            <a:spLocks noGrp="1"/>
          </p:cNvSpPr>
          <p:nvPr>
            <p:ph type="sldNum" sz="quarter" idx="10"/>
          </p:nvPr>
        </p:nvSpPr>
        <p:spPr/>
        <p:txBody>
          <a:bodyPr/>
          <a:lstStyle/>
          <a:p>
            <a:fld id="{6FD99EC6-5785-6E4A-A9C5-2FC783219338}" type="slidenum">
              <a:rPr lang="en-US" smtClean="0"/>
              <a:t>4</a:t>
            </a:fld>
            <a:endParaRPr lang="en-US" dirty="0"/>
          </a:p>
        </p:txBody>
      </p:sp>
    </p:spTree>
    <p:extLst>
      <p:ext uri="{BB962C8B-B14F-4D97-AF65-F5344CB8AC3E}">
        <p14:creationId xmlns:p14="http://schemas.microsoft.com/office/powerpoint/2010/main" val="1145297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text indicates the category of the vehicle, example small SUV, station wagon, pickup truck, etc. and the best and worst fuel economy within</a:t>
            </a:r>
            <a:r>
              <a:rPr lang="en-US" baseline="0" dirty="0" smtClean="0"/>
              <a:t> that category for the given model year. There are 9 car categories, 6 truck categories, and a </a:t>
            </a:r>
            <a:r>
              <a:rPr lang="en-US" baseline="0" dirty="0" smtClean="0"/>
              <a:t>special </a:t>
            </a:r>
            <a:r>
              <a:rPr lang="en-US" baseline="0" dirty="0" smtClean="0"/>
              <a:t>purpose vehicle category. These categories are used only for labeling and consumer </a:t>
            </a:r>
            <a:r>
              <a:rPr lang="en-US" baseline="0" dirty="0" smtClean="0"/>
              <a:t>information </a:t>
            </a:r>
            <a:r>
              <a:rPr lang="en-US" baseline="0" dirty="0" smtClean="0"/>
              <a:t>purposes only and do not serve any other regulatory purpose. For each model year, EPA </a:t>
            </a:r>
            <a:r>
              <a:rPr lang="en-US" baseline="0" dirty="0" smtClean="0"/>
              <a:t>publishes lists </a:t>
            </a:r>
            <a:r>
              <a:rPr lang="en-US" baseline="0" dirty="0" smtClean="0"/>
              <a:t>identifying the best and worst fuel economy </a:t>
            </a:r>
            <a:r>
              <a:rPr lang="en-US" baseline="0" dirty="0" smtClean="0"/>
              <a:t>performers </a:t>
            </a:r>
            <a:r>
              <a:rPr lang="en-US" baseline="0" dirty="0" smtClean="0"/>
              <a:t>in each category available on fueleconomy.gov.</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FD99EC6-5785-6E4A-A9C5-2FC783219338}" type="slidenum">
              <a:rPr lang="en-US" smtClean="0"/>
              <a:t>7</a:t>
            </a:fld>
            <a:endParaRPr lang="en-US" dirty="0"/>
          </a:p>
        </p:txBody>
      </p:sp>
    </p:spTree>
    <p:extLst>
      <p:ext uri="{BB962C8B-B14F-4D97-AF65-F5344CB8AC3E}">
        <p14:creationId xmlns:p14="http://schemas.microsoft.com/office/powerpoint/2010/main" val="1141009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shows the estimated fuel cost over a 5 year period for the vehicle compared to the average new vehicle. If the vehicle would save the consumer money compared to the average vehicle, the label would state “You save x in fuel costs over 5 years compared to the average new </a:t>
            </a:r>
            <a:r>
              <a:rPr lang="en-US" baseline="0" dirty="0" smtClean="0"/>
              <a:t>vehicle. </a:t>
            </a:r>
            <a:r>
              <a:rPr lang="en-US" baseline="0" dirty="0" smtClean="0"/>
              <a:t>If the vehicle costs more to operate than the average, the label states “You spend x more in fuel costs over 5 years compared </a:t>
            </a:r>
            <a:r>
              <a:rPr lang="en-US" baseline="0" dirty="0" smtClean="0"/>
              <a:t>to </a:t>
            </a:r>
            <a:r>
              <a:rPr lang="en-US" baseline="0" dirty="0" smtClean="0"/>
              <a:t>the average new vehicle. These estimates are based on driving 15,000 miles per year, for five years, and the projected fuel price for the year. In this particular label, the price per gallon was $3.70. </a:t>
            </a:r>
            <a:endParaRPr lang="en-US" dirty="0"/>
          </a:p>
        </p:txBody>
      </p:sp>
      <p:sp>
        <p:nvSpPr>
          <p:cNvPr id="4" name="Slide Number Placeholder 3"/>
          <p:cNvSpPr>
            <a:spLocks noGrp="1"/>
          </p:cNvSpPr>
          <p:nvPr>
            <p:ph type="sldNum" sz="quarter" idx="10"/>
          </p:nvPr>
        </p:nvSpPr>
        <p:spPr/>
        <p:txBody>
          <a:bodyPr/>
          <a:lstStyle/>
          <a:p>
            <a:fld id="{6FD99EC6-5785-6E4A-A9C5-2FC783219338}" type="slidenum">
              <a:rPr lang="en-US" smtClean="0"/>
              <a:t>8</a:t>
            </a:fld>
            <a:endParaRPr lang="en-US" dirty="0"/>
          </a:p>
        </p:txBody>
      </p:sp>
    </p:spTree>
    <p:extLst>
      <p:ext uri="{BB962C8B-B14F-4D97-AF65-F5344CB8AC3E}">
        <p14:creationId xmlns:p14="http://schemas.microsoft.com/office/powerpoint/2010/main" val="3435499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miles per gallon estimate is a required feature that has appeared on the fuel economy label for several decades. This metric can be misleading when consumers compare fuel economy improvements, especially when they use it in place of fuel costs. There</a:t>
            </a:r>
            <a:r>
              <a:rPr lang="en-US" baseline="0" dirty="0" smtClean="0"/>
              <a:t> is a non-linear relationship between gallons used over a given distance and miles per gallon. The revised label includes both the fuel economy and consumption information for all vehicle types.</a:t>
            </a:r>
            <a:endParaRPr lang="en-US" dirty="0"/>
          </a:p>
        </p:txBody>
      </p:sp>
      <p:sp>
        <p:nvSpPr>
          <p:cNvPr id="4" name="Slide Number Placeholder 3"/>
          <p:cNvSpPr>
            <a:spLocks noGrp="1"/>
          </p:cNvSpPr>
          <p:nvPr>
            <p:ph type="sldNum" sz="quarter" idx="10"/>
          </p:nvPr>
        </p:nvSpPr>
        <p:spPr/>
        <p:txBody>
          <a:bodyPr/>
          <a:lstStyle/>
          <a:p>
            <a:fld id="{6FD99EC6-5785-6E4A-A9C5-2FC783219338}" type="slidenum">
              <a:rPr lang="en-US" smtClean="0"/>
              <a:t>9</a:t>
            </a:fld>
            <a:endParaRPr lang="en-US" dirty="0"/>
          </a:p>
        </p:txBody>
      </p:sp>
    </p:spTree>
    <p:extLst>
      <p:ext uri="{BB962C8B-B14F-4D97-AF65-F5344CB8AC3E}">
        <p14:creationId xmlns:p14="http://schemas.microsoft.com/office/powerpoint/2010/main" val="3327005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annual fuel cost is based on two assumptions: an annual mileage of 15,000</a:t>
            </a:r>
            <a:r>
              <a:rPr lang="en-US" baseline="0" dirty="0" smtClean="0"/>
              <a:t> miles and a projected gasoline price. </a:t>
            </a:r>
            <a:endParaRPr lang="en-US" dirty="0"/>
          </a:p>
        </p:txBody>
      </p:sp>
      <p:sp>
        <p:nvSpPr>
          <p:cNvPr id="4" name="Slide Number Placeholder 3"/>
          <p:cNvSpPr>
            <a:spLocks noGrp="1"/>
          </p:cNvSpPr>
          <p:nvPr>
            <p:ph type="sldNum" sz="quarter" idx="10"/>
          </p:nvPr>
        </p:nvSpPr>
        <p:spPr/>
        <p:txBody>
          <a:bodyPr/>
          <a:lstStyle/>
          <a:p>
            <a:fld id="{6FD99EC6-5785-6E4A-A9C5-2FC783219338}" type="slidenum">
              <a:rPr lang="en-US" smtClean="0"/>
              <a:t>10</a:t>
            </a:fld>
            <a:endParaRPr lang="en-US" dirty="0"/>
          </a:p>
        </p:txBody>
      </p:sp>
    </p:spTree>
    <p:extLst>
      <p:ext uri="{BB962C8B-B14F-4D97-AF65-F5344CB8AC3E}">
        <p14:creationId xmlns:p14="http://schemas.microsoft.com/office/powerpoint/2010/main" val="3677573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new label assigns</a:t>
            </a:r>
            <a:r>
              <a:rPr lang="en-US" baseline="0" dirty="0" smtClean="0"/>
              <a:t> each vehicle a rating from 1 (worst) to 10 (best) for fuel economy and greenhouse gas emissions (how much carbon dioxide the vehicle’s tailpipe emits each mile. A </a:t>
            </a:r>
            <a:r>
              <a:rPr lang="en-US" baseline="0" dirty="0" smtClean="0"/>
              <a:t>higher </a:t>
            </a:r>
            <a:r>
              <a:rPr lang="en-US" baseline="0" dirty="0" smtClean="0"/>
              <a:t>fuel economy is </a:t>
            </a:r>
            <a:r>
              <a:rPr lang="en-US" baseline="0" dirty="0" smtClean="0"/>
              <a:t>associated </a:t>
            </a:r>
            <a:r>
              <a:rPr lang="en-US" baseline="0" dirty="0" smtClean="0"/>
              <a:t>with a better GHG emissions profile. Two ratings apply to each vehicle, one for fuel economy and one for greenhouse gas emissions, but gasoline vehicles will only display ONE rating. This is because carbon dioxide emissions are </a:t>
            </a:r>
            <a:r>
              <a:rPr lang="en-US" baseline="0" dirty="0" smtClean="0"/>
              <a:t>directly </a:t>
            </a:r>
            <a:r>
              <a:rPr lang="en-US" baseline="0" dirty="0" smtClean="0"/>
              <a:t>related to the amount of fuel consumed. This varies from fuel to fuel, but both rating systems are based on gasoline vehicles, ultimately meaning that gasoline vehicles get the same rating for fuel economy and for greenhouse gas emissions. </a:t>
            </a:r>
            <a:endParaRPr lang="en-US" dirty="0"/>
          </a:p>
        </p:txBody>
      </p:sp>
      <p:sp>
        <p:nvSpPr>
          <p:cNvPr id="4" name="Slide Number Placeholder 3"/>
          <p:cNvSpPr>
            <a:spLocks noGrp="1"/>
          </p:cNvSpPr>
          <p:nvPr>
            <p:ph type="sldNum" sz="quarter" idx="10"/>
          </p:nvPr>
        </p:nvSpPr>
        <p:spPr/>
        <p:txBody>
          <a:bodyPr/>
          <a:lstStyle/>
          <a:p>
            <a:fld id="{6FD99EC6-5785-6E4A-A9C5-2FC783219338}" type="slidenum">
              <a:rPr lang="en-US" smtClean="0"/>
              <a:t>11</a:t>
            </a:fld>
            <a:endParaRPr lang="en-US" dirty="0"/>
          </a:p>
        </p:txBody>
      </p:sp>
    </p:spTree>
    <p:extLst>
      <p:ext uri="{BB962C8B-B14F-4D97-AF65-F5344CB8AC3E}">
        <p14:creationId xmlns:p14="http://schemas.microsoft.com/office/powerpoint/2010/main" val="2548228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fine print text provides three key pieces of information. </a:t>
            </a:r>
          </a:p>
          <a:p>
            <a:pPr marL="228600" indent="-228600">
              <a:buAutoNum type="arabicPeriod"/>
            </a:pPr>
            <a:r>
              <a:rPr lang="en-US" dirty="0" smtClean="0"/>
              <a:t>Combined</a:t>
            </a:r>
            <a:r>
              <a:rPr lang="en-US" baseline="0" dirty="0" smtClean="0"/>
              <a:t> City and Highway CO2 tailpipe emissions. The vehicle’s tailpipe co2 emissions are based on tested tailpipe co2 emissions rates. The rate of co2 </a:t>
            </a:r>
            <a:r>
              <a:rPr lang="en-US" baseline="0" dirty="0" smtClean="0"/>
              <a:t>emissions </a:t>
            </a:r>
            <a:r>
              <a:rPr lang="en-US" baseline="0" dirty="0" smtClean="0"/>
              <a:t>is displayed in grams per mile. </a:t>
            </a:r>
          </a:p>
          <a:p>
            <a:pPr marL="228600" indent="-228600">
              <a:buAutoNum type="arabicPeriod"/>
            </a:pPr>
            <a:r>
              <a:rPr lang="en-US" baseline="0" dirty="0" smtClean="0"/>
              <a:t>Vehicle with lowest CO2 emissions. The label identifies the lowest co2 tailpipe emissions of available vehicles. </a:t>
            </a:r>
            <a:r>
              <a:rPr lang="en-US" baseline="0" dirty="0" smtClean="0"/>
              <a:t>If </a:t>
            </a:r>
            <a:r>
              <a:rPr lang="en-US" baseline="0" dirty="0" smtClean="0"/>
              <a:t>there are electric or fuel cell vehicles on the market, which by definition have zero tailpipe emissions, the value will be zero grams per mile. </a:t>
            </a:r>
          </a:p>
          <a:p>
            <a:pPr marL="228600" indent="-228600">
              <a:buAutoNum type="arabicPeriod"/>
            </a:pPr>
            <a:r>
              <a:rPr lang="en-US" baseline="0" dirty="0" smtClean="0"/>
              <a:t>Learn </a:t>
            </a:r>
            <a:r>
              <a:rPr lang="en-US" baseline="0" dirty="0" smtClean="0"/>
              <a:t>more about </a:t>
            </a:r>
            <a:r>
              <a:rPr lang="en-US" baseline="0" dirty="0" smtClean="0"/>
              <a:t>the emissions from the production of fuels  at fueleconomy.gov. Driving your vehicle can yield both </a:t>
            </a:r>
            <a:r>
              <a:rPr lang="en-US" baseline="0" dirty="0" smtClean="0"/>
              <a:t>GHG </a:t>
            </a:r>
            <a:r>
              <a:rPr lang="en-US" baseline="0" dirty="0" smtClean="0"/>
              <a:t>emissions from your tailpipe and </a:t>
            </a:r>
            <a:r>
              <a:rPr lang="en-US" baseline="0" dirty="0" smtClean="0"/>
              <a:t>GHG </a:t>
            </a:r>
            <a:r>
              <a:rPr lang="en-US" baseline="0" dirty="0" smtClean="0"/>
              <a:t>emissions related to the production of the fuel used to power your vehicle. Ex. Activities </a:t>
            </a:r>
            <a:r>
              <a:rPr lang="en-US" baseline="0" dirty="0" smtClean="0"/>
              <a:t>associated </a:t>
            </a:r>
            <a:r>
              <a:rPr lang="en-US" baseline="0" dirty="0" smtClean="0"/>
              <a:t>with fuel </a:t>
            </a:r>
            <a:r>
              <a:rPr lang="en-US" baseline="0" dirty="0" smtClean="0"/>
              <a:t>production </a:t>
            </a:r>
            <a:r>
              <a:rPr lang="en-US" baseline="0" dirty="0" smtClean="0"/>
              <a:t>such as feedstock extraction, feedstock transport to a </a:t>
            </a:r>
            <a:r>
              <a:rPr lang="en-US" baseline="0" dirty="0" smtClean="0"/>
              <a:t>processing </a:t>
            </a:r>
            <a:r>
              <a:rPr lang="en-US" baseline="0" dirty="0" smtClean="0"/>
              <a:t>plant, and conversion of feedstock to motor fuel, as well as distribution of the motor fuel, can all produce GHG emissions. The rating on the label DOES NOT reflect any GHG emissions associated with FUEL PRODUCTION. </a:t>
            </a:r>
          </a:p>
          <a:p>
            <a:pPr marL="0" indent="0">
              <a:buNone/>
            </a:pPr>
            <a:r>
              <a:rPr lang="en-US" baseline="0" dirty="0" smtClean="0"/>
              <a:t>The fueleconomy.gov greenhouse gas calculator is a tool you can use to estimate the total GHG emissions that would be </a:t>
            </a:r>
            <a:r>
              <a:rPr lang="en-US" baseline="0" dirty="0" smtClean="0"/>
              <a:t>associated </a:t>
            </a:r>
            <a:r>
              <a:rPr lang="en-US" baseline="0" dirty="0" smtClean="0"/>
              <a:t>with driving an EV, or Plugin hybrid, including GHG emissions from the production of electricity used to power the vehicle. </a:t>
            </a:r>
            <a:endParaRPr lang="en-US" dirty="0"/>
          </a:p>
        </p:txBody>
      </p:sp>
      <p:sp>
        <p:nvSpPr>
          <p:cNvPr id="4" name="Slide Number Placeholder 3"/>
          <p:cNvSpPr>
            <a:spLocks noGrp="1"/>
          </p:cNvSpPr>
          <p:nvPr>
            <p:ph type="sldNum" sz="quarter" idx="10"/>
          </p:nvPr>
        </p:nvSpPr>
        <p:spPr/>
        <p:txBody>
          <a:bodyPr/>
          <a:lstStyle/>
          <a:p>
            <a:fld id="{6FD99EC6-5785-6E4A-A9C5-2FC783219338}" type="slidenum">
              <a:rPr lang="en-US" smtClean="0"/>
              <a:t>12</a:t>
            </a:fld>
            <a:endParaRPr lang="en-US" dirty="0"/>
          </a:p>
        </p:txBody>
      </p:sp>
    </p:spTree>
    <p:extLst>
      <p:ext uri="{BB962C8B-B14F-4D97-AF65-F5344CB8AC3E}">
        <p14:creationId xmlns:p14="http://schemas.microsoft.com/office/powerpoint/2010/main" val="4272155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36F1956C-8FE6-9E4F-9C1A-896179ED652C}" type="datetimeFigureOut">
              <a:rPr lang="en-US" smtClean="0"/>
              <a:t>9/18/17</a:t>
            </a:fld>
            <a:endParaRPr lang="en-US" dirty="0"/>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dirty="0"/>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79EABE26-1EE3-2741-8C33-CC4458961712}" type="slidenum">
              <a:rPr lang="en-US" smtClean="0"/>
              <a:t>‹#›</a:t>
            </a:fld>
            <a:endParaRPr lang="en-US" dirty="0"/>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F1956C-8FE6-9E4F-9C1A-896179ED652C}" type="datetimeFigureOut">
              <a:rPr lang="en-US" smtClean="0"/>
              <a:t>9/18/17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9EABE26-1EE3-2741-8C33-CC4458961712}"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F1956C-8FE6-9E4F-9C1A-896179ED652C}" type="datetimeFigureOut">
              <a:rPr lang="en-US" smtClean="0"/>
              <a:t>9/18/17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9EABE26-1EE3-2741-8C33-CC4458961712}"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F1956C-8FE6-9E4F-9C1A-896179ED652C}" type="datetimeFigureOut">
              <a:rPr lang="en-US" smtClean="0"/>
              <a:t>9/18/17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9EABE26-1EE3-2741-8C33-CC4458961712}"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F1956C-8FE6-9E4F-9C1A-896179ED652C}" type="datetimeFigureOut">
              <a:rPr lang="en-US" smtClean="0"/>
              <a:t>9/18/17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9EABE26-1EE3-2741-8C33-CC4458961712}"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36F1956C-8FE6-9E4F-9C1A-896179ED652C}" type="datetimeFigureOut">
              <a:rPr lang="en-US" smtClean="0"/>
              <a:t>9/18/17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9EABE26-1EE3-2741-8C33-CC4458961712}" type="slidenum">
              <a:rPr lang="en-US" smtClean="0"/>
              <a:t>‹#›</a:t>
            </a:fld>
            <a:endParaRPr lang="en-US" dirty="0"/>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6F1956C-8FE6-9E4F-9C1A-896179ED652C}" type="datetimeFigureOut">
              <a:rPr lang="en-US" smtClean="0"/>
              <a:t>9/18/17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9EABE26-1EE3-2741-8C33-CC4458961712}"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6F1956C-8FE6-9E4F-9C1A-896179ED652C}" type="datetimeFigureOut">
              <a:rPr lang="en-US" smtClean="0"/>
              <a:t>9/18/17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9EABE26-1EE3-2741-8C33-CC4458961712}"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F1956C-8FE6-9E4F-9C1A-896179ED652C}" type="datetimeFigureOut">
              <a:rPr lang="en-US" smtClean="0"/>
              <a:t>9/18/17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9EABE26-1EE3-2741-8C33-CC4458961712}"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p>
            <a:fld id="{36F1956C-8FE6-9E4F-9C1A-896179ED652C}" type="datetimeFigureOut">
              <a:rPr lang="en-US" smtClean="0"/>
              <a:t>9/18/17</a:t>
            </a:fld>
            <a:endParaRPr lang="en-US" dirty="0"/>
          </a:p>
        </p:txBody>
      </p:sp>
      <p:sp>
        <p:nvSpPr>
          <p:cNvPr id="7" name="Slide Number Placeholder 6"/>
          <p:cNvSpPr>
            <a:spLocks noGrp="1"/>
          </p:cNvSpPr>
          <p:nvPr>
            <p:ph type="sldNum" sz="quarter" idx="12"/>
          </p:nvPr>
        </p:nvSpPr>
        <p:spPr/>
        <p:txBody>
          <a:bodyPr/>
          <a:lstStyle/>
          <a:p>
            <a:fld id="{79EABE26-1EE3-2741-8C33-CC4458961712}" type="slidenum">
              <a:rPr lang="en-US" smtClean="0"/>
              <a:t>‹#›</a:t>
            </a:fld>
            <a:endParaRPr lang="en-US" dirty="0"/>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F1956C-8FE6-9E4F-9C1A-896179ED652C}" type="datetimeFigureOut">
              <a:rPr lang="en-US" smtClean="0"/>
              <a:t>9/18/17</a:t>
            </a:fld>
            <a:endParaRPr lang="en-US" dirty="0"/>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p>
        </p:txBody>
      </p:sp>
      <p:sp>
        <p:nvSpPr>
          <p:cNvPr id="7" name="Slide Number Placeholder 6"/>
          <p:cNvSpPr>
            <a:spLocks noGrp="1"/>
          </p:cNvSpPr>
          <p:nvPr>
            <p:ph type="sldNum" sz="quarter" idx="12"/>
          </p:nvPr>
        </p:nvSpPr>
        <p:spPr/>
        <p:txBody>
          <a:bodyPr/>
          <a:lstStyle/>
          <a:p>
            <a:fld id="{79EABE26-1EE3-2741-8C33-CC4458961712}"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36F1956C-8FE6-9E4F-9C1A-896179ED652C}" type="datetimeFigureOut">
              <a:rPr lang="en-US" smtClean="0"/>
              <a:t>9/18/17</a:t>
            </a:fld>
            <a:endParaRPr lang="en-US" dirty="0"/>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79EABE26-1EE3-2741-8C33-CC4458961712}"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72" y="476074"/>
            <a:ext cx="7024744" cy="1143000"/>
          </a:xfrm>
        </p:spPr>
        <p:txBody>
          <a:bodyPr/>
          <a:lstStyle/>
          <a:p>
            <a:r>
              <a:rPr lang="en-US" dirty="0" smtClean="0"/>
              <a:t>Choosing a Clean Vehicle</a:t>
            </a:r>
            <a:endParaRPr lang="en-US" dirty="0"/>
          </a:p>
        </p:txBody>
      </p:sp>
      <p:sp>
        <p:nvSpPr>
          <p:cNvPr id="3" name="Content Placeholder 2"/>
          <p:cNvSpPr>
            <a:spLocks noGrp="1"/>
          </p:cNvSpPr>
          <p:nvPr>
            <p:ph idx="1"/>
          </p:nvPr>
        </p:nvSpPr>
        <p:spPr>
          <a:xfrm>
            <a:off x="684272" y="2741428"/>
            <a:ext cx="6777317" cy="3508977"/>
          </a:xfrm>
        </p:spPr>
        <p:txBody>
          <a:bodyPr/>
          <a:lstStyle/>
          <a:p>
            <a:pPr marL="68580" indent="0">
              <a:buNone/>
            </a:pPr>
            <a:r>
              <a:rPr lang="en-US" dirty="0" smtClean="0"/>
              <a:t>Presented by Ashley Miller </a:t>
            </a:r>
          </a:p>
          <a:p>
            <a:pPr marL="68580" indent="0">
              <a:buNone/>
            </a:pPr>
            <a:r>
              <a:rPr lang="en-US" sz="1200" dirty="0" smtClean="0"/>
              <a:t>ashley@breatheutah.org</a:t>
            </a:r>
          </a:p>
          <a:p>
            <a:pPr marL="68580" indent="0">
              <a:buNone/>
            </a:pPr>
            <a:endParaRPr lang="en-US" sz="1200" dirty="0" smtClean="0"/>
          </a:p>
        </p:txBody>
      </p:sp>
      <p:pic>
        <p:nvPicPr>
          <p:cNvPr id="4" name="Picture 3" descr="pointing smo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595721" y="2347888"/>
            <a:ext cx="4401365" cy="3301024"/>
          </a:xfrm>
          <a:prstGeom prst="rect">
            <a:avLst/>
          </a:prstGeom>
        </p:spPr>
      </p:pic>
    </p:spTree>
    <p:extLst>
      <p:ext uri="{BB962C8B-B14F-4D97-AF65-F5344CB8AC3E}">
        <p14:creationId xmlns:p14="http://schemas.microsoft.com/office/powerpoint/2010/main" val="348736636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173" y="290611"/>
            <a:ext cx="8229600" cy="1143000"/>
          </a:xfrm>
        </p:spPr>
        <p:txBody>
          <a:bodyPr>
            <a:normAutofit/>
          </a:bodyPr>
          <a:lstStyle/>
          <a:p>
            <a:r>
              <a:rPr lang="en-US" sz="4000" dirty="0" smtClean="0"/>
              <a:t>Estimated Annual Fuel Cost</a:t>
            </a:r>
            <a:endParaRPr lang="en-US" sz="4000" dirty="0"/>
          </a:p>
        </p:txBody>
      </p:sp>
      <p:pic>
        <p:nvPicPr>
          <p:cNvPr id="4" name="Content Placeholder 3" descr="IMG_6744.jpg"/>
          <p:cNvPicPr>
            <a:picLocks noGrp="1" noChangeAspect="1"/>
          </p:cNvPicPr>
          <p:nvPr>
            <p:ph idx="1"/>
          </p:nvPr>
        </p:nvPicPr>
        <p:blipFill>
          <a:blip r:embed="rId3">
            <a:extLst>
              <a:ext uri="{28A0092B-C50C-407E-A947-70E740481C1C}">
                <a14:useLocalDpi xmlns:a14="http://schemas.microsoft.com/office/drawing/2010/main" val="0"/>
              </a:ext>
            </a:extLst>
          </a:blip>
          <a:srcRect t="13726" b="13726"/>
          <a:stretch>
            <a:fillRect/>
          </a:stretch>
        </p:blipFill>
        <p:spPr/>
      </p:pic>
      <p:sp>
        <p:nvSpPr>
          <p:cNvPr id="5" name="TextBox 4"/>
          <p:cNvSpPr txBox="1"/>
          <p:nvPr/>
        </p:nvSpPr>
        <p:spPr>
          <a:xfrm>
            <a:off x="1749902" y="1433611"/>
            <a:ext cx="4968875" cy="646331"/>
          </a:xfrm>
          <a:prstGeom prst="rect">
            <a:avLst/>
          </a:prstGeom>
          <a:noFill/>
        </p:spPr>
        <p:txBody>
          <a:bodyPr wrap="square" rtlCol="0">
            <a:spAutoFit/>
          </a:bodyPr>
          <a:lstStyle/>
          <a:p>
            <a:pPr marL="285750" indent="-285750">
              <a:buFont typeface="Arial"/>
              <a:buChar char="•"/>
            </a:pPr>
            <a:r>
              <a:rPr lang="en-US" dirty="0" smtClean="0"/>
              <a:t>Annual mileage of 15,000 miles</a:t>
            </a:r>
          </a:p>
          <a:p>
            <a:pPr marL="285750" indent="-285750">
              <a:buFont typeface="Arial"/>
              <a:buChar char="•"/>
            </a:pPr>
            <a:r>
              <a:rPr lang="en-US" dirty="0" smtClean="0"/>
              <a:t>Projected gasoline price </a:t>
            </a:r>
            <a:endParaRPr lang="en-US" dirty="0"/>
          </a:p>
        </p:txBody>
      </p:sp>
    </p:spTree>
    <p:extLst>
      <p:ext uri="{BB962C8B-B14F-4D97-AF65-F5344CB8AC3E}">
        <p14:creationId xmlns:p14="http://schemas.microsoft.com/office/powerpoint/2010/main" val="311790329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287" y="454086"/>
            <a:ext cx="8229600" cy="1143000"/>
          </a:xfrm>
        </p:spPr>
        <p:txBody>
          <a:bodyPr>
            <a:normAutofit/>
          </a:bodyPr>
          <a:lstStyle/>
          <a:p>
            <a:r>
              <a:rPr lang="en-US" sz="3200" dirty="0" smtClean="0"/>
              <a:t>Fuel Economy and GHG Rating</a:t>
            </a:r>
            <a:endParaRPr lang="en-US" sz="3200" dirty="0"/>
          </a:p>
        </p:txBody>
      </p:sp>
      <p:pic>
        <p:nvPicPr>
          <p:cNvPr id="4" name="Content Placeholder 3" descr="IMG_6745.jpg"/>
          <p:cNvPicPr>
            <a:picLocks noGrp="1" noChangeAspect="1"/>
          </p:cNvPicPr>
          <p:nvPr>
            <p:ph idx="1"/>
          </p:nvPr>
        </p:nvPicPr>
        <p:blipFill>
          <a:blip r:embed="rId3">
            <a:extLst>
              <a:ext uri="{28A0092B-C50C-407E-A947-70E740481C1C}">
                <a14:useLocalDpi xmlns:a14="http://schemas.microsoft.com/office/drawing/2010/main" val="0"/>
              </a:ext>
            </a:extLst>
          </a:blip>
          <a:srcRect t="13726" b="13726"/>
          <a:stretch>
            <a:fillRect/>
          </a:stretch>
        </p:blipFill>
        <p:spPr/>
      </p:pic>
    </p:spTree>
    <p:extLst>
      <p:ext uri="{BB962C8B-B14F-4D97-AF65-F5344CB8AC3E}">
        <p14:creationId xmlns:p14="http://schemas.microsoft.com/office/powerpoint/2010/main" val="389681620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30" y="544330"/>
            <a:ext cx="7734270" cy="855991"/>
          </a:xfrm>
        </p:spPr>
        <p:txBody>
          <a:bodyPr>
            <a:normAutofit/>
          </a:bodyPr>
          <a:lstStyle/>
          <a:p>
            <a:r>
              <a:rPr lang="en-US" sz="3600" dirty="0" smtClean="0"/>
              <a:t>CO2 Emissions Information</a:t>
            </a:r>
            <a:endParaRPr lang="en-US" sz="3600" dirty="0"/>
          </a:p>
        </p:txBody>
      </p:sp>
      <p:pic>
        <p:nvPicPr>
          <p:cNvPr id="4" name="Content Placeholder 3" descr="IMG_6746.jpg"/>
          <p:cNvPicPr>
            <a:picLocks noGrp="1" noChangeAspect="1"/>
          </p:cNvPicPr>
          <p:nvPr>
            <p:ph idx="1"/>
          </p:nvPr>
        </p:nvPicPr>
        <p:blipFill>
          <a:blip r:embed="rId3">
            <a:extLst>
              <a:ext uri="{28A0092B-C50C-407E-A947-70E740481C1C}">
                <a14:useLocalDpi xmlns:a14="http://schemas.microsoft.com/office/drawing/2010/main" val="0"/>
              </a:ext>
            </a:extLst>
          </a:blip>
          <a:srcRect t="13726" b="13726"/>
          <a:stretch>
            <a:fillRect/>
          </a:stretch>
        </p:blipFill>
        <p:spPr/>
      </p:pic>
      <p:sp>
        <p:nvSpPr>
          <p:cNvPr id="5" name="TextBox 4"/>
          <p:cNvSpPr txBox="1"/>
          <p:nvPr/>
        </p:nvSpPr>
        <p:spPr>
          <a:xfrm>
            <a:off x="1048934" y="1400322"/>
            <a:ext cx="7302500" cy="923330"/>
          </a:xfrm>
          <a:prstGeom prst="rect">
            <a:avLst/>
          </a:prstGeom>
          <a:noFill/>
        </p:spPr>
        <p:txBody>
          <a:bodyPr wrap="square" rtlCol="0">
            <a:spAutoFit/>
          </a:bodyPr>
          <a:lstStyle/>
          <a:p>
            <a:pPr marL="342900" indent="-342900">
              <a:buFont typeface="+mj-lt"/>
              <a:buAutoNum type="arabicPeriod"/>
            </a:pPr>
            <a:r>
              <a:rPr lang="en-US" dirty="0" smtClean="0"/>
              <a:t>Combined City/Highway CO2 tailpipe emissions</a:t>
            </a:r>
          </a:p>
          <a:p>
            <a:pPr marL="342900" indent="-342900">
              <a:buFont typeface="+mj-lt"/>
              <a:buAutoNum type="arabicPeriod"/>
            </a:pPr>
            <a:r>
              <a:rPr lang="en-US" dirty="0" smtClean="0"/>
              <a:t>Vehicle with lowest CO2 emissions</a:t>
            </a:r>
          </a:p>
          <a:p>
            <a:pPr marL="342900" indent="-342900">
              <a:buFont typeface="+mj-lt"/>
              <a:buAutoNum type="arabicPeriod"/>
            </a:pPr>
            <a:r>
              <a:rPr lang="en-US" dirty="0"/>
              <a:t>f</a:t>
            </a:r>
            <a:r>
              <a:rPr lang="en-US" dirty="0" smtClean="0"/>
              <a:t>ueleconomy.gov</a:t>
            </a:r>
            <a:endParaRPr lang="en-US" dirty="0"/>
          </a:p>
        </p:txBody>
      </p:sp>
    </p:spTree>
    <p:extLst>
      <p:ext uri="{BB962C8B-B14F-4D97-AF65-F5344CB8AC3E}">
        <p14:creationId xmlns:p14="http://schemas.microsoft.com/office/powerpoint/2010/main" val="301299430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Beyond Tailpipe Emissions</a:t>
            </a:r>
            <a:br>
              <a:rPr lang="en-US" dirty="0" smtClean="0"/>
            </a:br>
            <a:r>
              <a:rPr lang="en-US" dirty="0" smtClean="0"/>
              <a:t>fueleconomy.gov</a:t>
            </a:r>
            <a:endParaRPr lang="en-US" dirty="0"/>
          </a:p>
        </p:txBody>
      </p:sp>
      <p:pic>
        <p:nvPicPr>
          <p:cNvPr id="4" name="Content Placeholder 3" descr="Screen Shot 2017-08-29 at 1.25.14 PM.png"/>
          <p:cNvPicPr>
            <a:picLocks noGrp="1" noChangeAspect="1"/>
          </p:cNvPicPr>
          <p:nvPr>
            <p:ph idx="1"/>
          </p:nvPr>
        </p:nvPicPr>
        <p:blipFill>
          <a:blip r:embed="rId2">
            <a:extLst>
              <a:ext uri="{28A0092B-C50C-407E-A947-70E740481C1C}">
                <a14:useLocalDpi xmlns:a14="http://schemas.microsoft.com/office/drawing/2010/main" val="0"/>
              </a:ext>
            </a:extLst>
          </a:blip>
          <a:srcRect t="8585" b="8585"/>
          <a:stretch>
            <a:fillRect/>
          </a:stretch>
        </p:blipFill>
        <p:spPr/>
      </p:pic>
    </p:spTree>
    <p:extLst>
      <p:ext uri="{BB962C8B-B14F-4D97-AF65-F5344CB8AC3E}">
        <p14:creationId xmlns:p14="http://schemas.microsoft.com/office/powerpoint/2010/main" val="180434500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2" y="571500"/>
            <a:ext cx="7024744" cy="1143000"/>
          </a:xfrm>
        </p:spPr>
        <p:txBody>
          <a:bodyPr/>
          <a:lstStyle/>
          <a:p>
            <a:r>
              <a:rPr lang="en-US" dirty="0" smtClean="0"/>
              <a:t>The Fine Print</a:t>
            </a:r>
            <a:endParaRPr lang="en-US" dirty="0"/>
          </a:p>
        </p:txBody>
      </p:sp>
      <p:pic>
        <p:nvPicPr>
          <p:cNvPr id="4" name="Content Placeholder 3" descr="IMG_6748.jpg"/>
          <p:cNvPicPr>
            <a:picLocks noGrp="1" noChangeAspect="1"/>
          </p:cNvPicPr>
          <p:nvPr>
            <p:ph idx="1"/>
          </p:nvPr>
        </p:nvPicPr>
        <p:blipFill>
          <a:blip r:embed="rId3">
            <a:extLst>
              <a:ext uri="{28A0092B-C50C-407E-A947-70E740481C1C}">
                <a14:useLocalDpi xmlns:a14="http://schemas.microsoft.com/office/drawing/2010/main" val="0"/>
              </a:ext>
            </a:extLst>
          </a:blip>
          <a:srcRect t="13726" b="13726"/>
          <a:stretch>
            <a:fillRect/>
          </a:stretch>
        </p:blipFill>
        <p:spPr/>
      </p:pic>
    </p:spTree>
    <p:extLst>
      <p:ext uri="{BB962C8B-B14F-4D97-AF65-F5344CB8AC3E}">
        <p14:creationId xmlns:p14="http://schemas.microsoft.com/office/powerpoint/2010/main" val="170210096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474277"/>
            <a:ext cx="7024744" cy="1143000"/>
          </a:xfrm>
        </p:spPr>
        <p:txBody>
          <a:bodyPr/>
          <a:lstStyle/>
          <a:p>
            <a:r>
              <a:rPr lang="en-US" dirty="0" smtClean="0"/>
              <a:t>QR Code</a:t>
            </a:r>
            <a:endParaRPr lang="en-US" dirty="0"/>
          </a:p>
        </p:txBody>
      </p:sp>
      <p:pic>
        <p:nvPicPr>
          <p:cNvPr id="4" name="Content Placeholder 3" descr="IMG_6749.jpg"/>
          <p:cNvPicPr>
            <a:picLocks noGrp="1" noChangeAspect="1"/>
          </p:cNvPicPr>
          <p:nvPr>
            <p:ph idx="1"/>
          </p:nvPr>
        </p:nvPicPr>
        <p:blipFill>
          <a:blip r:embed="rId3">
            <a:extLst>
              <a:ext uri="{28A0092B-C50C-407E-A947-70E740481C1C}">
                <a14:useLocalDpi xmlns:a14="http://schemas.microsoft.com/office/drawing/2010/main" val="0"/>
              </a:ext>
            </a:extLst>
          </a:blip>
          <a:srcRect t="13726" b="13726"/>
          <a:stretch>
            <a:fillRect/>
          </a:stretch>
        </p:blipFill>
        <p:spPr/>
      </p:pic>
    </p:spTree>
    <p:extLst>
      <p:ext uri="{BB962C8B-B14F-4D97-AF65-F5344CB8AC3E}">
        <p14:creationId xmlns:p14="http://schemas.microsoft.com/office/powerpoint/2010/main" val="365886857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583164"/>
            <a:ext cx="7024744" cy="1143000"/>
          </a:xfrm>
        </p:spPr>
        <p:txBody>
          <a:bodyPr/>
          <a:lstStyle/>
          <a:p>
            <a:r>
              <a:rPr lang="en-US" dirty="0" smtClean="0"/>
              <a:t>fueleconomy.gov</a:t>
            </a:r>
            <a:endParaRPr lang="en-US" dirty="0"/>
          </a:p>
        </p:txBody>
      </p:sp>
      <p:pic>
        <p:nvPicPr>
          <p:cNvPr id="8" name="Content Placeholder 7" descr="epa12 full.PNG"/>
          <p:cNvPicPr>
            <a:picLocks noGrp="1" noChangeAspect="1"/>
          </p:cNvPicPr>
          <p:nvPr>
            <p:ph idx="1"/>
          </p:nvPr>
        </p:nvPicPr>
        <p:blipFill rotWithShape="1">
          <a:blip r:embed="rId3">
            <a:extLst>
              <a:ext uri="{28A0092B-C50C-407E-A947-70E740481C1C}">
                <a14:useLocalDpi xmlns:a14="http://schemas.microsoft.com/office/drawing/2010/main" val="0"/>
              </a:ext>
            </a:extLst>
          </a:blip>
          <a:srcRect t="31053" r="-2053" b="35447"/>
          <a:stretch/>
        </p:blipFill>
        <p:spPr>
          <a:xfrm>
            <a:off x="1043490" y="2174876"/>
            <a:ext cx="6916458" cy="4038754"/>
          </a:xfrm>
        </p:spPr>
      </p:pic>
    </p:spTree>
    <p:extLst>
      <p:ext uri="{BB962C8B-B14F-4D97-AF65-F5344CB8AC3E}">
        <p14:creationId xmlns:p14="http://schemas.microsoft.com/office/powerpoint/2010/main" val="291189064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365" y="103698"/>
            <a:ext cx="8229600" cy="1143000"/>
          </a:xfrm>
        </p:spPr>
        <p:txBody>
          <a:bodyPr/>
          <a:lstStyle/>
          <a:p>
            <a:r>
              <a:rPr lang="en-US" dirty="0" smtClean="0"/>
              <a:t>Smog Rating</a:t>
            </a:r>
            <a:endParaRPr lang="en-US" dirty="0"/>
          </a:p>
        </p:txBody>
      </p:sp>
      <p:pic>
        <p:nvPicPr>
          <p:cNvPr id="4" name="Content Placeholder 3" descr="IMG_6747.jpg"/>
          <p:cNvPicPr>
            <a:picLocks noGrp="1" noChangeAspect="1"/>
          </p:cNvPicPr>
          <p:nvPr>
            <p:ph idx="1"/>
          </p:nvPr>
        </p:nvPicPr>
        <p:blipFill>
          <a:blip r:embed="rId3">
            <a:extLst>
              <a:ext uri="{28A0092B-C50C-407E-A947-70E740481C1C}">
                <a14:useLocalDpi xmlns:a14="http://schemas.microsoft.com/office/drawing/2010/main" val="0"/>
              </a:ext>
            </a:extLst>
          </a:blip>
          <a:srcRect t="13726" b="13726"/>
          <a:stretch>
            <a:fillRect/>
          </a:stretch>
        </p:blipFill>
        <p:spPr>
          <a:xfrm>
            <a:off x="914400" y="2225964"/>
            <a:ext cx="7186417" cy="3720790"/>
          </a:xfrm>
        </p:spPr>
      </p:pic>
      <p:sp>
        <p:nvSpPr>
          <p:cNvPr id="5" name="TextBox 4"/>
          <p:cNvSpPr txBox="1"/>
          <p:nvPr/>
        </p:nvSpPr>
        <p:spPr>
          <a:xfrm>
            <a:off x="1627779" y="1433611"/>
            <a:ext cx="5589723" cy="646331"/>
          </a:xfrm>
          <a:prstGeom prst="rect">
            <a:avLst/>
          </a:prstGeom>
          <a:noFill/>
        </p:spPr>
        <p:txBody>
          <a:bodyPr wrap="square" rtlCol="0">
            <a:spAutoFit/>
          </a:bodyPr>
          <a:lstStyle/>
          <a:p>
            <a:pPr marL="285750" indent="-285750">
              <a:buFont typeface="Arial"/>
              <a:buChar char="•"/>
            </a:pPr>
            <a:r>
              <a:rPr lang="en-US" dirty="0" smtClean="0"/>
              <a:t>Vehicle </a:t>
            </a:r>
            <a:r>
              <a:rPr lang="en-US" b="1" dirty="0" smtClean="0"/>
              <a:t>tailpipe</a:t>
            </a:r>
            <a:r>
              <a:rPr lang="en-US" dirty="0" smtClean="0"/>
              <a:t> emissions</a:t>
            </a:r>
          </a:p>
          <a:p>
            <a:pPr marL="285750" indent="-285750">
              <a:buFont typeface="Arial"/>
              <a:buChar char="•"/>
            </a:pPr>
            <a:r>
              <a:rPr lang="en-US" dirty="0" smtClean="0"/>
              <a:t>Contributing to local and regional air pollution</a:t>
            </a:r>
            <a:endParaRPr lang="en-US" dirty="0"/>
          </a:p>
        </p:txBody>
      </p:sp>
    </p:spTree>
    <p:extLst>
      <p:ext uri="{BB962C8B-B14F-4D97-AF65-F5344CB8AC3E}">
        <p14:creationId xmlns:p14="http://schemas.microsoft.com/office/powerpoint/2010/main" val="49436044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do we care?</a:t>
            </a:r>
            <a:br>
              <a:rPr lang="en-US" dirty="0" smtClean="0"/>
            </a:br>
            <a:endParaRPr lang="en-US" dirty="0"/>
          </a:p>
        </p:txBody>
      </p:sp>
      <p:sp>
        <p:nvSpPr>
          <p:cNvPr id="3" name="Content Placeholder 2"/>
          <p:cNvSpPr>
            <a:spLocks noGrp="1"/>
          </p:cNvSpPr>
          <p:nvPr>
            <p:ph idx="1"/>
          </p:nvPr>
        </p:nvSpPr>
        <p:spPr/>
        <p:txBody>
          <a:bodyPr>
            <a:normAutofit lnSpcReduction="10000"/>
          </a:bodyPr>
          <a:lstStyle/>
          <a:p>
            <a:r>
              <a:rPr lang="en-US" dirty="0" smtClean="0"/>
              <a:t>During the winter, roughly 48% of the emissions leading to our pm2.5 pollution along the Wasatch Front comes from mobile sources.</a:t>
            </a:r>
          </a:p>
          <a:p>
            <a:r>
              <a:rPr lang="en-US" dirty="0" smtClean="0"/>
              <a:t>Vehicles account for roughly 45% of the emissions that lead to summertime ozone formation.</a:t>
            </a:r>
          </a:p>
          <a:p>
            <a:r>
              <a:rPr lang="en-US" dirty="0" smtClean="0"/>
              <a:t>Vehicle miles traveled in Utah are expected to </a:t>
            </a:r>
            <a:r>
              <a:rPr lang="en-US" b="1" dirty="0" smtClean="0"/>
              <a:t>double</a:t>
            </a:r>
            <a:r>
              <a:rPr lang="en-US" dirty="0"/>
              <a:t> </a:t>
            </a:r>
            <a:r>
              <a:rPr lang="en-US" b="1" dirty="0" smtClean="0"/>
              <a:t>by 2040.</a:t>
            </a:r>
            <a:endParaRPr lang="en-US" b="1" dirty="0"/>
          </a:p>
        </p:txBody>
      </p:sp>
    </p:spTree>
    <p:extLst>
      <p:ext uri="{BB962C8B-B14F-4D97-AF65-F5344CB8AC3E}">
        <p14:creationId xmlns:p14="http://schemas.microsoft.com/office/powerpoint/2010/main" val="319796830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a smog rating means for our Air Quality</a:t>
            </a:r>
            <a:endParaRPr lang="en-US" dirty="0"/>
          </a:p>
        </p:txBody>
      </p:sp>
      <p:sp>
        <p:nvSpPr>
          <p:cNvPr id="3" name="Content Placeholder 2"/>
          <p:cNvSpPr>
            <a:spLocks noGrp="1"/>
          </p:cNvSpPr>
          <p:nvPr>
            <p:ph idx="1"/>
          </p:nvPr>
        </p:nvSpPr>
        <p:spPr/>
        <p:txBody>
          <a:bodyPr/>
          <a:lstStyle/>
          <a:p>
            <a:r>
              <a:rPr lang="en-US" dirty="0" smtClean="0"/>
              <a:t>The average new vehicle sold has a smog rating of 5</a:t>
            </a:r>
          </a:p>
          <a:p>
            <a:r>
              <a:rPr lang="en-US" dirty="0" smtClean="0"/>
              <a:t>Purchasing a vehicle with a smog rating of 8 results in 1/5 the emissions of a vehicle with a 5</a:t>
            </a:r>
          </a:p>
          <a:p>
            <a:r>
              <a:rPr lang="en-US" dirty="0" smtClean="0"/>
              <a:t>More 8 and above ratings on Utah’s roads means fewer vehicle emissions entering our air shed</a:t>
            </a:r>
            <a:endParaRPr lang="en-US" dirty="0"/>
          </a:p>
        </p:txBody>
      </p:sp>
    </p:spTree>
    <p:extLst>
      <p:ext uri="{BB962C8B-B14F-4D97-AF65-F5344CB8AC3E}">
        <p14:creationId xmlns:p14="http://schemas.microsoft.com/office/powerpoint/2010/main" val="403932818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347" y="1683125"/>
            <a:ext cx="3453089" cy="2484200"/>
          </a:xfrm>
        </p:spPr>
        <p:txBody>
          <a:bodyPr>
            <a:normAutofit fontScale="90000"/>
          </a:bodyPr>
          <a:lstStyle/>
          <a:p>
            <a:r>
              <a:rPr lang="en-US" sz="3600" dirty="0" smtClean="0"/>
              <a:t>Window Sticker:</a:t>
            </a:r>
            <a:r>
              <a:rPr lang="en-US" sz="3600" dirty="0"/>
              <a:t> </a:t>
            </a:r>
            <a:r>
              <a:rPr lang="en-US" sz="3600" dirty="0" smtClean="0"/>
              <a:t>The </a:t>
            </a:r>
            <a:r>
              <a:rPr lang="en-US" sz="3600" dirty="0" err="1" smtClean="0"/>
              <a:t>Monroney</a:t>
            </a:r>
            <a:r>
              <a:rPr lang="en-US" sz="3600" dirty="0" smtClean="0"/>
              <a:t> Label</a:t>
            </a:r>
            <a:br>
              <a:rPr lang="en-US" sz="3600" dirty="0" smtClean="0"/>
            </a:br>
            <a:r>
              <a:rPr lang="en-US" sz="1800" dirty="0" smtClean="0"/>
              <a:t/>
            </a:r>
            <a:br>
              <a:rPr lang="en-US" sz="1800" dirty="0" smtClean="0"/>
            </a:br>
            <a:r>
              <a:rPr lang="en-US" sz="1800" dirty="0"/>
              <a:t/>
            </a:r>
            <a:br>
              <a:rPr lang="en-US" sz="1800" dirty="0"/>
            </a:br>
            <a:endParaRPr lang="en-US" sz="1800" dirty="0"/>
          </a:p>
        </p:txBody>
      </p:sp>
      <p:pic>
        <p:nvPicPr>
          <p:cNvPr id="4" name="Picture 3" descr="FullSizeRender.jpg"/>
          <p:cNvPicPr>
            <a:picLocks noChangeAspect="1"/>
          </p:cNvPicPr>
          <p:nvPr/>
        </p:nvPicPr>
        <p:blipFill rotWithShape="1">
          <a:blip r:embed="rId3">
            <a:extLst>
              <a:ext uri="{28A0092B-C50C-407E-A947-70E740481C1C}">
                <a14:useLocalDpi xmlns:a14="http://schemas.microsoft.com/office/drawing/2010/main" val="0"/>
              </a:ext>
            </a:extLst>
          </a:blip>
          <a:srcRect l="5634" t="12241" r="3123" b="4589"/>
          <a:stretch/>
        </p:blipFill>
        <p:spPr>
          <a:xfrm>
            <a:off x="4176425" y="1012406"/>
            <a:ext cx="4090312" cy="4971192"/>
          </a:xfrm>
          <a:prstGeom prst="rect">
            <a:avLst/>
          </a:prstGeom>
        </p:spPr>
      </p:pic>
    </p:spTree>
    <p:extLst>
      <p:ext uri="{BB962C8B-B14F-4D97-AF65-F5344CB8AC3E}">
        <p14:creationId xmlns:p14="http://schemas.microsoft.com/office/powerpoint/2010/main" val="378673988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7442" y="1246632"/>
            <a:ext cx="7024744" cy="1143000"/>
          </a:xfrm>
        </p:spPr>
        <p:txBody>
          <a:bodyPr>
            <a:normAutofit fontScale="90000"/>
          </a:bodyPr>
          <a:lstStyle/>
          <a:p>
            <a:r>
              <a:rPr lang="en-US" dirty="0" smtClean="0"/>
              <a:t>HCR 18: Encouraging Utahns to consider the smog rating when purchasing vehicles</a:t>
            </a:r>
            <a:endParaRPr lang="en-US" dirty="0"/>
          </a:p>
        </p:txBody>
      </p:sp>
      <p:pic>
        <p:nvPicPr>
          <p:cNvPr id="4" name="Content Placeholder 3" descr="HCR 18 signing.jpg"/>
          <p:cNvPicPr>
            <a:picLocks noGrp="1" noChangeAspect="1"/>
          </p:cNvPicPr>
          <p:nvPr>
            <p:ph idx="1"/>
          </p:nvPr>
        </p:nvPicPr>
        <p:blipFill>
          <a:blip r:embed="rId3">
            <a:extLst>
              <a:ext uri="{28A0092B-C50C-407E-A947-70E740481C1C}">
                <a14:useLocalDpi xmlns:a14="http://schemas.microsoft.com/office/drawing/2010/main" val="0"/>
              </a:ext>
            </a:extLst>
          </a:blip>
          <a:srcRect t="15488" b="15488"/>
          <a:stretch>
            <a:fillRect/>
          </a:stretch>
        </p:blipFill>
        <p:spPr>
          <a:xfrm>
            <a:off x="1197442" y="2323652"/>
            <a:ext cx="6777317" cy="3508977"/>
          </a:xfrm>
        </p:spPr>
      </p:pic>
    </p:spTree>
    <p:extLst>
      <p:ext uri="{BB962C8B-B14F-4D97-AF65-F5344CB8AC3E}">
        <p14:creationId xmlns:p14="http://schemas.microsoft.com/office/powerpoint/2010/main" val="279375386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2" y="783444"/>
            <a:ext cx="7024744" cy="1143000"/>
          </a:xfrm>
        </p:spPr>
        <p:txBody>
          <a:bodyPr>
            <a:normAutofit fontScale="90000"/>
          </a:bodyPr>
          <a:lstStyle/>
          <a:p>
            <a:r>
              <a:rPr lang="en-US" dirty="0" smtClean="0"/>
              <a:t>Vehicle Emission Control Information: Under the hood</a:t>
            </a:r>
            <a:endParaRPr lang="en-US" dirty="0"/>
          </a:p>
        </p:txBody>
      </p:sp>
      <p:pic>
        <p:nvPicPr>
          <p:cNvPr id="4" name="Content Placeholder 3" descr="T3B30 under hood.JPG"/>
          <p:cNvPicPr>
            <a:picLocks noGrp="1" noChangeAspect="1"/>
          </p:cNvPicPr>
          <p:nvPr>
            <p:ph idx="1"/>
          </p:nvPr>
        </p:nvPicPr>
        <p:blipFill>
          <a:blip r:embed="rId3">
            <a:extLst>
              <a:ext uri="{28A0092B-C50C-407E-A947-70E740481C1C}">
                <a14:useLocalDpi xmlns:a14="http://schemas.microsoft.com/office/drawing/2010/main" val="0"/>
              </a:ext>
            </a:extLst>
          </a:blip>
          <a:srcRect t="15488" b="15488"/>
          <a:stretch>
            <a:fillRect/>
          </a:stretch>
        </p:blipFill>
        <p:spPr>
          <a:xfrm>
            <a:off x="1177523" y="2436754"/>
            <a:ext cx="6777317" cy="3508977"/>
          </a:xfrm>
        </p:spPr>
      </p:pic>
    </p:spTree>
    <p:extLst>
      <p:ext uri="{BB962C8B-B14F-4D97-AF65-F5344CB8AC3E}">
        <p14:creationId xmlns:p14="http://schemas.microsoft.com/office/powerpoint/2010/main" val="190481522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845" y="103304"/>
            <a:ext cx="7024744" cy="1143000"/>
          </a:xfrm>
        </p:spPr>
        <p:txBody>
          <a:bodyPr/>
          <a:lstStyle/>
          <a:p>
            <a:r>
              <a:rPr lang="en-US" dirty="0" smtClean="0"/>
              <a:t>Good News!</a:t>
            </a:r>
            <a:endParaRPr lang="en-US" dirty="0"/>
          </a:p>
        </p:txBody>
      </p:sp>
      <p:sp>
        <p:nvSpPr>
          <p:cNvPr id="3" name="Content Placeholder 2"/>
          <p:cNvSpPr>
            <a:spLocks noGrp="1"/>
          </p:cNvSpPr>
          <p:nvPr>
            <p:ph idx="1"/>
          </p:nvPr>
        </p:nvSpPr>
        <p:spPr>
          <a:xfrm>
            <a:off x="603845" y="1560826"/>
            <a:ext cx="4049060" cy="4689629"/>
          </a:xfrm>
        </p:spPr>
        <p:txBody>
          <a:bodyPr>
            <a:normAutofit/>
          </a:bodyPr>
          <a:lstStyle/>
          <a:p>
            <a:r>
              <a:rPr lang="en-US" dirty="0" smtClean="0"/>
              <a:t>There are many vehicles on Utah lots right now that have a smog rating of 8 or higher.</a:t>
            </a:r>
          </a:p>
          <a:p>
            <a:pPr marL="68580" indent="0">
              <a:buNone/>
            </a:pPr>
            <a:endParaRPr lang="en-US" dirty="0" smtClean="0"/>
          </a:p>
          <a:p>
            <a:r>
              <a:rPr lang="en-US" dirty="0" smtClean="0"/>
              <a:t>Hybrids, Plug-in Hybrids and Full Electric models are available for purchase in our state.</a:t>
            </a:r>
          </a:p>
        </p:txBody>
      </p:sp>
      <p:pic>
        <p:nvPicPr>
          <p:cNvPr id="4" name="Picture 3" descr="heart smo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020928" y="1505008"/>
            <a:ext cx="5099362" cy="3824522"/>
          </a:xfrm>
          <a:prstGeom prst="rect">
            <a:avLst/>
          </a:prstGeom>
        </p:spPr>
      </p:pic>
    </p:spTree>
    <p:extLst>
      <p:ext uri="{BB962C8B-B14F-4D97-AF65-F5344CB8AC3E}">
        <p14:creationId xmlns:p14="http://schemas.microsoft.com/office/powerpoint/2010/main" val="285647468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8-29 at 12.35.18 PM.png"/>
          <p:cNvPicPr>
            <a:picLocks noChangeAspect="1"/>
          </p:cNvPicPr>
          <p:nvPr/>
        </p:nvPicPr>
        <p:blipFill rotWithShape="1">
          <a:blip r:embed="rId3">
            <a:extLst>
              <a:ext uri="{28A0092B-C50C-407E-A947-70E740481C1C}">
                <a14:useLocalDpi xmlns:a14="http://schemas.microsoft.com/office/drawing/2010/main" val="0"/>
              </a:ext>
            </a:extLst>
          </a:blip>
          <a:srcRect l="13980" t="28246" r="30645" b="14744"/>
          <a:stretch/>
        </p:blipFill>
        <p:spPr>
          <a:xfrm>
            <a:off x="1349417" y="2042539"/>
            <a:ext cx="6195715" cy="4411189"/>
          </a:xfrm>
          <a:prstGeom prst="rect">
            <a:avLst/>
          </a:prstGeom>
        </p:spPr>
      </p:pic>
      <p:sp>
        <p:nvSpPr>
          <p:cNvPr id="3" name="Donut 2"/>
          <p:cNvSpPr/>
          <p:nvPr/>
        </p:nvSpPr>
        <p:spPr>
          <a:xfrm>
            <a:off x="5554909" y="1804596"/>
            <a:ext cx="2479108" cy="948772"/>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 name="Title 1"/>
          <p:cNvSpPr>
            <a:spLocks noGrp="1"/>
          </p:cNvSpPr>
          <p:nvPr>
            <p:ph type="title"/>
          </p:nvPr>
        </p:nvSpPr>
        <p:spPr>
          <a:xfrm>
            <a:off x="1099991" y="758710"/>
            <a:ext cx="7024744" cy="1143000"/>
          </a:xfrm>
        </p:spPr>
        <p:txBody>
          <a:bodyPr>
            <a:normAutofit fontScale="90000"/>
          </a:bodyPr>
          <a:lstStyle/>
          <a:p>
            <a:r>
              <a:rPr lang="en-US" dirty="0" smtClean="0"/>
              <a:t>Cleanest Vehicle: Zero Tailpipe </a:t>
            </a:r>
            <a:r>
              <a:rPr lang="en-US" dirty="0"/>
              <a:t>E</a:t>
            </a:r>
            <a:r>
              <a:rPr lang="en-US" dirty="0" smtClean="0"/>
              <a:t>missions</a:t>
            </a:r>
            <a:endParaRPr lang="en-US" dirty="0"/>
          </a:p>
        </p:txBody>
      </p:sp>
    </p:spTree>
    <p:extLst>
      <p:ext uri="{BB962C8B-B14F-4D97-AF65-F5344CB8AC3E}">
        <p14:creationId xmlns:p14="http://schemas.microsoft.com/office/powerpoint/2010/main" val="404012157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41013" y="1428868"/>
            <a:ext cx="5863988" cy="422892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8472" y="1428868"/>
            <a:ext cx="2356792" cy="1332391"/>
          </a:xfrm>
          <a:prstGeom prst="rect">
            <a:avLst/>
          </a:prstGeom>
        </p:spPr>
      </p:pic>
      <p:pic>
        <p:nvPicPr>
          <p:cNvPr id="9" name="Picture 8"/>
          <p:cNvPicPr>
            <a:picLocks noChangeAspect="1"/>
          </p:cNvPicPr>
          <p:nvPr/>
        </p:nvPicPr>
        <p:blipFill>
          <a:blip r:embed="rId4"/>
          <a:stretch>
            <a:fillRect/>
          </a:stretch>
        </p:blipFill>
        <p:spPr>
          <a:xfrm>
            <a:off x="6068473" y="2761260"/>
            <a:ext cx="2356792" cy="1493866"/>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t="8410" r="22797" b="9269"/>
          <a:stretch/>
        </p:blipFill>
        <p:spPr>
          <a:xfrm>
            <a:off x="6068472" y="4255127"/>
            <a:ext cx="2356792" cy="1402662"/>
          </a:xfrm>
          <a:prstGeom prst="rect">
            <a:avLst/>
          </a:prstGeom>
        </p:spPr>
      </p:pic>
    </p:spTree>
    <p:extLst>
      <p:ext uri="{BB962C8B-B14F-4D97-AF65-F5344CB8AC3E}">
        <p14:creationId xmlns:p14="http://schemas.microsoft.com/office/powerpoint/2010/main" val="62250361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Adding Clean Vehicles to Fleets: Begin with your team at work.</a:t>
            </a:r>
            <a:endParaRPr lang="en-US" sz="2800" dirty="0"/>
          </a:p>
        </p:txBody>
      </p:sp>
      <p:sp>
        <p:nvSpPr>
          <p:cNvPr id="4" name="Content Placeholder 2"/>
          <p:cNvSpPr>
            <a:spLocks noGrp="1"/>
          </p:cNvSpPr>
          <p:nvPr>
            <p:ph idx="1"/>
          </p:nvPr>
        </p:nvSpPr>
        <p:spPr>
          <a:xfrm>
            <a:off x="1043492" y="2323652"/>
            <a:ext cx="6777317" cy="3508977"/>
          </a:xfrm>
        </p:spPr>
        <p:txBody>
          <a:bodyPr/>
          <a:lstStyle/>
          <a:p>
            <a:r>
              <a:rPr lang="en-US" dirty="0" smtClean="0"/>
              <a:t>Human Resources</a:t>
            </a:r>
          </a:p>
          <a:p>
            <a:r>
              <a:rPr lang="en-US" dirty="0" smtClean="0"/>
              <a:t>Fleet Manager</a:t>
            </a:r>
          </a:p>
          <a:p>
            <a:r>
              <a:rPr lang="en-US" dirty="0" smtClean="0"/>
              <a:t>Building Operations </a:t>
            </a:r>
          </a:p>
          <a:p>
            <a:r>
              <a:rPr lang="en-US" dirty="0" smtClean="0"/>
              <a:t>Maintenance</a:t>
            </a:r>
          </a:p>
          <a:p>
            <a:r>
              <a:rPr lang="en-US" dirty="0" smtClean="0"/>
              <a:t>Sustainability</a:t>
            </a:r>
          </a:p>
          <a:p>
            <a:r>
              <a:rPr lang="en-US" dirty="0" smtClean="0"/>
              <a:t>Survey of employees to meet current and expected needs</a:t>
            </a:r>
          </a:p>
          <a:p>
            <a:r>
              <a:rPr lang="en-US" dirty="0" smtClean="0"/>
              <a:t>Utah Clean Cities</a:t>
            </a:r>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3153" r="5224" b="21356"/>
          <a:stretch/>
        </p:blipFill>
        <p:spPr>
          <a:xfrm rot="20989494">
            <a:off x="4415015" y="2493942"/>
            <a:ext cx="3796492" cy="1533737"/>
          </a:xfrm>
          <a:prstGeom prst="rect">
            <a:avLst/>
          </a:prstGeom>
          <a:ln>
            <a:noFill/>
          </a:ln>
          <a:effectLst>
            <a:softEdge rad="112500"/>
          </a:effectLst>
        </p:spPr>
      </p:pic>
    </p:spTree>
    <p:extLst>
      <p:ext uri="{BB962C8B-B14F-4D97-AF65-F5344CB8AC3E}">
        <p14:creationId xmlns:p14="http://schemas.microsoft.com/office/powerpoint/2010/main" val="308274264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Businesses Choose EVs</a:t>
            </a:r>
            <a:endParaRPr lang="en-US" dirty="0"/>
          </a:p>
        </p:txBody>
      </p:sp>
      <p:sp>
        <p:nvSpPr>
          <p:cNvPr id="3" name="Content Placeholder 2"/>
          <p:cNvSpPr>
            <a:spLocks noGrp="1"/>
          </p:cNvSpPr>
          <p:nvPr>
            <p:ph idx="1"/>
          </p:nvPr>
        </p:nvSpPr>
        <p:spPr/>
        <p:txBody>
          <a:bodyPr/>
          <a:lstStyle/>
          <a:p>
            <a:r>
              <a:rPr lang="en-US" dirty="0" smtClean="0"/>
              <a:t>Cheaper to fuel</a:t>
            </a:r>
          </a:p>
          <a:p>
            <a:r>
              <a:rPr lang="en-US" dirty="0" smtClean="0"/>
              <a:t>Less volatile fuel prices</a:t>
            </a:r>
          </a:p>
          <a:p>
            <a:r>
              <a:rPr lang="en-US" dirty="0" smtClean="0"/>
              <a:t>Less maintenance</a:t>
            </a:r>
          </a:p>
          <a:p>
            <a:r>
              <a:rPr lang="en-US" dirty="0" smtClean="0"/>
              <a:t>Driving performance</a:t>
            </a:r>
          </a:p>
          <a:p>
            <a:r>
              <a:rPr lang="en-US" dirty="0" smtClean="0"/>
              <a:t>Fewer to Zero emissions</a:t>
            </a:r>
          </a:p>
          <a:p>
            <a:r>
              <a:rPr lang="en-US" dirty="0" smtClean="0"/>
              <a:t>Purchase price declining</a:t>
            </a:r>
          </a:p>
          <a:p>
            <a:endParaRPr lang="en-US" dirty="0"/>
          </a:p>
        </p:txBody>
      </p:sp>
    </p:spTree>
    <p:extLst>
      <p:ext uri="{BB962C8B-B14F-4D97-AF65-F5344CB8AC3E}">
        <p14:creationId xmlns:p14="http://schemas.microsoft.com/office/powerpoint/2010/main" val="149855939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2" y="812200"/>
            <a:ext cx="7024744" cy="1143000"/>
          </a:xfrm>
        </p:spPr>
        <p:txBody>
          <a:bodyPr>
            <a:normAutofit fontScale="90000"/>
          </a:bodyPr>
          <a:lstStyle/>
          <a:p>
            <a:r>
              <a:rPr lang="en-US" dirty="0" smtClean="0"/>
              <a:t>Promoting Clean Vehicles at the Workplace</a:t>
            </a:r>
            <a:endParaRPr lang="en-US" dirty="0"/>
          </a:p>
        </p:txBody>
      </p:sp>
      <p:sp>
        <p:nvSpPr>
          <p:cNvPr id="3" name="Content Placeholder 2"/>
          <p:cNvSpPr>
            <a:spLocks noGrp="1"/>
          </p:cNvSpPr>
          <p:nvPr>
            <p:ph idx="1"/>
          </p:nvPr>
        </p:nvSpPr>
        <p:spPr>
          <a:xfrm>
            <a:off x="1043492" y="2096848"/>
            <a:ext cx="6777317" cy="4168294"/>
          </a:xfrm>
        </p:spPr>
        <p:txBody>
          <a:bodyPr>
            <a:normAutofit fontScale="92500"/>
          </a:bodyPr>
          <a:lstStyle/>
          <a:p>
            <a:r>
              <a:rPr lang="en-US" dirty="0" smtClean="0"/>
              <a:t>Work with fleet manager to deploy clean vehicles in fleet</a:t>
            </a:r>
          </a:p>
          <a:p>
            <a:r>
              <a:rPr lang="en-US" dirty="0" smtClean="0"/>
              <a:t>Work with travel coordinator to encourage clean vehicle rental for employee travel</a:t>
            </a:r>
          </a:p>
          <a:p>
            <a:r>
              <a:rPr lang="en-US" dirty="0" smtClean="0"/>
              <a:t>Invite clean EV driving employees to share their stories and encourage other employees</a:t>
            </a:r>
          </a:p>
          <a:p>
            <a:r>
              <a:rPr lang="en-US" dirty="0" smtClean="0"/>
              <a:t>Provide EV charging for employees</a:t>
            </a:r>
          </a:p>
          <a:p>
            <a:r>
              <a:rPr lang="en-US" dirty="0" smtClean="0"/>
              <a:t>Provide optimally located reserved parking places for EV drivers when not charging </a:t>
            </a:r>
            <a:endParaRPr lang="en-US" dirty="0"/>
          </a:p>
        </p:txBody>
      </p:sp>
    </p:spTree>
    <p:extLst>
      <p:ext uri="{BB962C8B-B14F-4D97-AF65-F5344CB8AC3E}">
        <p14:creationId xmlns:p14="http://schemas.microsoft.com/office/powerpoint/2010/main" val="54465521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562714"/>
            <a:ext cx="7024744" cy="1143000"/>
          </a:xfrm>
        </p:spPr>
        <p:txBody>
          <a:bodyPr>
            <a:normAutofit fontScale="90000"/>
          </a:bodyPr>
          <a:lstStyle/>
          <a:p>
            <a:r>
              <a:rPr lang="en-US" dirty="0" smtClean="0"/>
              <a:t>Incentives for Purchasing EVs</a:t>
            </a:r>
            <a:endParaRPr lang="en-US" dirty="0"/>
          </a:p>
        </p:txBody>
      </p:sp>
      <p:sp>
        <p:nvSpPr>
          <p:cNvPr id="3" name="Content Placeholder 2"/>
          <p:cNvSpPr>
            <a:spLocks noGrp="1"/>
          </p:cNvSpPr>
          <p:nvPr>
            <p:ph idx="1"/>
          </p:nvPr>
        </p:nvSpPr>
        <p:spPr/>
        <p:txBody>
          <a:bodyPr/>
          <a:lstStyle/>
          <a:p>
            <a:r>
              <a:rPr lang="en-US" dirty="0" smtClean="0"/>
              <a:t>Federal Tax Incentive $7,500</a:t>
            </a:r>
          </a:p>
          <a:p>
            <a:r>
              <a:rPr lang="en-US" dirty="0" smtClean="0"/>
              <a:t>Rocky Mountain Power Customer Incentives for 2017 Nissan Leaf</a:t>
            </a:r>
          </a:p>
          <a:p>
            <a:r>
              <a:rPr lang="en-US" dirty="0" smtClean="0"/>
              <a:t>EV pilot project up to $5,000 incremental costs of EV fleet vehicle over the cost of a comparable gas/diesel model</a:t>
            </a:r>
          </a:p>
          <a:p>
            <a:endParaRPr lang="en-US" dirty="0"/>
          </a:p>
        </p:txBody>
      </p:sp>
    </p:spTree>
    <p:extLst>
      <p:ext uri="{BB962C8B-B14F-4D97-AF65-F5344CB8AC3E}">
        <p14:creationId xmlns:p14="http://schemas.microsoft.com/office/powerpoint/2010/main" val="354603552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362096"/>
            <a:ext cx="7024744" cy="1143000"/>
          </a:xfrm>
        </p:spPr>
        <p:txBody>
          <a:bodyPr>
            <a:normAutofit fontScale="90000"/>
          </a:bodyPr>
          <a:lstStyle/>
          <a:p>
            <a:r>
              <a:rPr lang="en-US" dirty="0" smtClean="0"/>
              <a:t>Workplace Charging Incentives: Rocky Mountain Power and Live Electric</a:t>
            </a:r>
            <a:endParaRPr lang="en-US" dirty="0"/>
          </a:p>
        </p:txBody>
      </p:sp>
      <p:sp>
        <p:nvSpPr>
          <p:cNvPr id="3" name="Content Placeholder 2"/>
          <p:cNvSpPr>
            <a:spLocks noGrp="1"/>
          </p:cNvSpPr>
          <p:nvPr>
            <p:ph idx="1"/>
          </p:nvPr>
        </p:nvSpPr>
        <p:spPr>
          <a:xfrm>
            <a:off x="1043490" y="2890663"/>
            <a:ext cx="6777317" cy="3508977"/>
          </a:xfrm>
        </p:spPr>
        <p:txBody>
          <a:bodyPr/>
          <a:lstStyle/>
          <a:p>
            <a:r>
              <a:rPr lang="en-US" dirty="0" smtClean="0"/>
              <a:t>Non-Residential AC Level 2 Charger: Up to $3,000 per charger up to 75% of total charger cost</a:t>
            </a:r>
          </a:p>
          <a:p>
            <a:r>
              <a:rPr lang="en-US" dirty="0" smtClean="0"/>
              <a:t>DC Fast Charger: Up to $30,000 per charger up to 75% of total charger and installation costs</a:t>
            </a:r>
          </a:p>
          <a:p>
            <a:r>
              <a:rPr lang="en-US" dirty="0" smtClean="0"/>
              <a:t>Grant based custom projects and partnerships</a:t>
            </a:r>
            <a:endParaRPr lang="en-US" dirty="0"/>
          </a:p>
        </p:txBody>
      </p:sp>
    </p:spTree>
    <p:extLst>
      <p:ext uri="{BB962C8B-B14F-4D97-AF65-F5344CB8AC3E}">
        <p14:creationId xmlns:p14="http://schemas.microsoft.com/office/powerpoint/2010/main" val="156241395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3" descr="IMG_67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381" y="850518"/>
            <a:ext cx="8180993" cy="5837796"/>
          </a:xfrm>
          <a:prstGeom prst="rect">
            <a:avLst/>
          </a:prstGeom>
        </p:spPr>
      </p:pic>
      <p:sp>
        <p:nvSpPr>
          <p:cNvPr id="8" name="Title 1"/>
          <p:cNvSpPr txBox="1">
            <a:spLocks/>
          </p:cNvSpPr>
          <p:nvPr/>
        </p:nvSpPr>
        <p:spPr>
          <a:xfrm>
            <a:off x="3071756" y="428625"/>
            <a:ext cx="7024744" cy="11430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Fuel Type</a:t>
            </a:r>
            <a:endParaRPr lang="en-US" dirty="0"/>
          </a:p>
        </p:txBody>
      </p:sp>
    </p:spTree>
    <p:extLst>
      <p:ext uri="{BB962C8B-B14F-4D97-AF65-F5344CB8AC3E}">
        <p14:creationId xmlns:p14="http://schemas.microsoft.com/office/powerpoint/2010/main" val="197662638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orth why install EV charging at workplace.pdf"/>
          <p:cNvPicPr>
            <a:picLocks noGrp="1" noChangeAspect="1"/>
          </p:cNvPicPr>
          <p:nvPr>
            <p:ph idx="1"/>
          </p:nvPr>
        </p:nvPicPr>
        <p:blipFill rotWithShape="1">
          <a:blip r:embed="rId3">
            <a:extLst>
              <a:ext uri="{28A0092B-C50C-407E-A947-70E740481C1C}">
                <a14:useLocalDpi xmlns:a14="http://schemas.microsoft.com/office/drawing/2010/main" val="0"/>
              </a:ext>
            </a:extLst>
          </a:blip>
          <a:srcRect l="-1" r="-4792" b="2298"/>
          <a:stretch/>
        </p:blipFill>
        <p:spPr>
          <a:xfrm>
            <a:off x="253725" y="0"/>
            <a:ext cx="9026351" cy="7250025"/>
          </a:xfrm>
        </p:spPr>
      </p:pic>
    </p:spTree>
    <p:extLst>
      <p:ext uri="{BB962C8B-B14F-4D97-AF65-F5344CB8AC3E}">
        <p14:creationId xmlns:p14="http://schemas.microsoft.com/office/powerpoint/2010/main" val="161340027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Q&amp;A</a:t>
            </a:r>
            <a:endParaRPr lang="en-US" dirty="0"/>
          </a:p>
        </p:txBody>
      </p:sp>
    </p:spTree>
    <p:extLst>
      <p:ext uri="{BB962C8B-B14F-4D97-AF65-F5344CB8AC3E}">
        <p14:creationId xmlns:p14="http://schemas.microsoft.com/office/powerpoint/2010/main" val="248985379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456164"/>
            <a:ext cx="7024744" cy="1143000"/>
          </a:xfrm>
        </p:spPr>
        <p:txBody>
          <a:bodyPr/>
          <a:lstStyle/>
          <a:p>
            <a:r>
              <a:rPr lang="en-US" dirty="0" smtClean="0"/>
              <a:t>Thanks for listening!</a:t>
            </a:r>
            <a:endParaRPr lang="en-US" dirty="0"/>
          </a:p>
        </p:txBody>
      </p:sp>
      <p:sp>
        <p:nvSpPr>
          <p:cNvPr id="4" name="Title 1"/>
          <p:cNvSpPr txBox="1">
            <a:spLocks/>
          </p:cNvSpPr>
          <p:nvPr/>
        </p:nvSpPr>
        <p:spPr>
          <a:xfrm>
            <a:off x="1043490" y="1116000"/>
            <a:ext cx="7024744" cy="4996741"/>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smtClean="0"/>
          </a:p>
          <a:p>
            <a:r>
              <a:rPr lang="en-US" dirty="0" smtClean="0"/>
              <a:t>For more information or help with your fleet needs, contact Utah Clean Cities.</a:t>
            </a:r>
          </a:p>
          <a:p>
            <a:endParaRPr lang="en-US" dirty="0"/>
          </a:p>
          <a:p>
            <a:r>
              <a:rPr lang="en-US" dirty="0" smtClean="0"/>
              <a:t>utahcleancities.org</a:t>
            </a:r>
          </a:p>
          <a:p>
            <a:r>
              <a:rPr lang="en-US" sz="3000" dirty="0" smtClean="0"/>
              <a:t>tammie.cooper@utahcleancities.org</a:t>
            </a:r>
            <a:endParaRPr lang="en-US" sz="3000" dirty="0"/>
          </a:p>
        </p:txBody>
      </p:sp>
    </p:spTree>
    <p:extLst>
      <p:ext uri="{BB962C8B-B14F-4D97-AF65-F5344CB8AC3E}">
        <p14:creationId xmlns:p14="http://schemas.microsoft.com/office/powerpoint/2010/main" val="14352349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6740.jpg"/>
          <p:cNvPicPr>
            <a:picLocks noGrp="1" noChangeAspect="1"/>
          </p:cNvPicPr>
          <p:nvPr>
            <p:ph idx="1"/>
          </p:nvPr>
        </p:nvPicPr>
        <p:blipFill>
          <a:blip r:embed="rId3">
            <a:extLst>
              <a:ext uri="{28A0092B-C50C-407E-A947-70E740481C1C}">
                <a14:useLocalDpi xmlns:a14="http://schemas.microsoft.com/office/drawing/2010/main" val="0"/>
              </a:ext>
            </a:extLst>
          </a:blip>
          <a:srcRect t="13726" b="13726"/>
          <a:stretch>
            <a:fillRect/>
          </a:stretch>
        </p:blipFill>
        <p:spPr/>
      </p:pic>
      <p:sp>
        <p:nvSpPr>
          <p:cNvPr id="5" name="TextBox 4"/>
          <p:cNvSpPr txBox="1"/>
          <p:nvPr/>
        </p:nvSpPr>
        <p:spPr>
          <a:xfrm>
            <a:off x="809625" y="1323648"/>
            <a:ext cx="7413625" cy="830997"/>
          </a:xfrm>
          <a:prstGeom prst="rect">
            <a:avLst/>
          </a:prstGeom>
          <a:noFill/>
        </p:spPr>
        <p:txBody>
          <a:bodyPr wrap="square" rtlCol="0">
            <a:spAutoFit/>
          </a:bodyPr>
          <a:lstStyle/>
          <a:p>
            <a:pPr marL="285750" indent="-285750">
              <a:buFont typeface="Arial"/>
              <a:buChar char="•"/>
            </a:pPr>
            <a:r>
              <a:rPr lang="en-US" sz="1600" dirty="0" smtClean="0"/>
              <a:t>The Combined MPG value is the most prominent for the purpose of quick and easy comparison across vehicles. </a:t>
            </a:r>
          </a:p>
          <a:p>
            <a:pPr marL="285750" indent="-285750">
              <a:buFont typeface="Arial"/>
              <a:buChar char="•"/>
            </a:pPr>
            <a:r>
              <a:rPr lang="en-US" sz="1600" dirty="0" smtClean="0"/>
              <a:t>Some form of the MPG metric has been on vehicle labels since 1977.</a:t>
            </a:r>
            <a:endParaRPr lang="en-US" sz="1600" dirty="0"/>
          </a:p>
        </p:txBody>
      </p:sp>
      <p:sp>
        <p:nvSpPr>
          <p:cNvPr id="7" name="Title 1"/>
          <p:cNvSpPr txBox="1">
            <a:spLocks/>
          </p:cNvSpPr>
          <p:nvPr/>
        </p:nvSpPr>
        <p:spPr>
          <a:xfrm>
            <a:off x="584045" y="95171"/>
            <a:ext cx="7024744" cy="11430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Fuel Economy: miles per gallon</a:t>
            </a:r>
            <a:endParaRPr lang="en-US" dirty="0"/>
          </a:p>
        </p:txBody>
      </p:sp>
    </p:spTree>
    <p:extLst>
      <p:ext uri="{BB962C8B-B14F-4D97-AF65-F5344CB8AC3E}">
        <p14:creationId xmlns:p14="http://schemas.microsoft.com/office/powerpoint/2010/main" val="121910687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8-29 at 12.35.11 PM.png"/>
          <p:cNvPicPr>
            <a:picLocks noChangeAspect="1"/>
          </p:cNvPicPr>
          <p:nvPr/>
        </p:nvPicPr>
        <p:blipFill rotWithShape="1">
          <a:blip r:embed="rId2">
            <a:extLst>
              <a:ext uri="{28A0092B-C50C-407E-A947-70E740481C1C}">
                <a14:useLocalDpi xmlns:a14="http://schemas.microsoft.com/office/drawing/2010/main" val="0"/>
              </a:ext>
            </a:extLst>
          </a:blip>
          <a:srcRect l="13889" t="23889" r="30556" b="14722"/>
          <a:stretch/>
        </p:blipFill>
        <p:spPr>
          <a:xfrm>
            <a:off x="528903" y="762000"/>
            <a:ext cx="8091222" cy="5588000"/>
          </a:xfrm>
          <a:prstGeom prst="rect">
            <a:avLst/>
          </a:prstGeom>
        </p:spPr>
      </p:pic>
      <p:sp>
        <p:nvSpPr>
          <p:cNvPr id="2" name="Donut 1"/>
          <p:cNvSpPr/>
          <p:nvPr/>
        </p:nvSpPr>
        <p:spPr>
          <a:xfrm>
            <a:off x="3566007" y="529991"/>
            <a:ext cx="2198224" cy="727741"/>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39344338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8-29 at 12.35.18 PM.png"/>
          <p:cNvPicPr>
            <a:picLocks noChangeAspect="1"/>
          </p:cNvPicPr>
          <p:nvPr/>
        </p:nvPicPr>
        <p:blipFill rotWithShape="1">
          <a:blip r:embed="rId2">
            <a:extLst>
              <a:ext uri="{28A0092B-C50C-407E-A947-70E740481C1C}">
                <a14:useLocalDpi xmlns:a14="http://schemas.microsoft.com/office/drawing/2010/main" val="0"/>
              </a:ext>
            </a:extLst>
          </a:blip>
          <a:srcRect l="13980" t="28246" r="30645" b="14744"/>
          <a:stretch/>
        </p:blipFill>
        <p:spPr>
          <a:xfrm>
            <a:off x="666750" y="807159"/>
            <a:ext cx="7762875" cy="5526966"/>
          </a:xfrm>
          <a:prstGeom prst="rect">
            <a:avLst/>
          </a:prstGeom>
        </p:spPr>
      </p:pic>
      <p:sp>
        <p:nvSpPr>
          <p:cNvPr id="3" name="Donut 2"/>
          <p:cNvSpPr/>
          <p:nvPr/>
        </p:nvSpPr>
        <p:spPr>
          <a:xfrm>
            <a:off x="6484760" y="683817"/>
            <a:ext cx="2479108" cy="948772"/>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71273933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67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316" y="1228088"/>
            <a:ext cx="7409846" cy="5287520"/>
          </a:xfrm>
          <a:prstGeom prst="rect">
            <a:avLst/>
          </a:prstGeom>
        </p:spPr>
      </p:pic>
      <p:sp>
        <p:nvSpPr>
          <p:cNvPr id="4" name="Title 1"/>
          <p:cNvSpPr txBox="1">
            <a:spLocks/>
          </p:cNvSpPr>
          <p:nvPr/>
        </p:nvSpPr>
        <p:spPr>
          <a:xfrm>
            <a:off x="708316" y="559189"/>
            <a:ext cx="7024744" cy="1143000"/>
          </a:xfrm>
          <a:prstGeom prst="rect">
            <a:avLst/>
          </a:prstGeom>
        </p:spPr>
        <p:txBody>
          <a:bodyPr vert="horz" lIns="91440" tIns="45720" rIns="91440" bIns="45720" rtlCol="0" anchor="b">
            <a:normAutofit lnSpcReduction="10000"/>
          </a:bodyPr>
          <a:lstStyle>
            <a:lvl1pPr algn="l" defTabSz="9144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Comparing fuel economy to other vehicles</a:t>
            </a:r>
            <a:endParaRPr lang="en-US" dirty="0"/>
          </a:p>
        </p:txBody>
      </p:sp>
    </p:spTree>
    <p:extLst>
      <p:ext uri="{BB962C8B-B14F-4D97-AF65-F5344CB8AC3E}">
        <p14:creationId xmlns:p14="http://schemas.microsoft.com/office/powerpoint/2010/main" val="321081101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4" name="Picture 3" descr="IMG_67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492" y="1160044"/>
            <a:ext cx="7076879" cy="5049921"/>
          </a:xfrm>
          <a:prstGeom prst="rect">
            <a:avLst/>
          </a:prstGeom>
        </p:spPr>
      </p:pic>
      <p:sp>
        <p:nvSpPr>
          <p:cNvPr id="5" name="Title 1"/>
          <p:cNvSpPr txBox="1">
            <a:spLocks/>
          </p:cNvSpPr>
          <p:nvPr/>
        </p:nvSpPr>
        <p:spPr>
          <a:xfrm>
            <a:off x="1095627" y="791198"/>
            <a:ext cx="7024744" cy="11430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Money Saved!</a:t>
            </a:r>
          </a:p>
          <a:p>
            <a:endParaRPr lang="en-US" dirty="0"/>
          </a:p>
        </p:txBody>
      </p:sp>
    </p:spTree>
    <p:extLst>
      <p:ext uri="{BB962C8B-B14F-4D97-AF65-F5344CB8AC3E}">
        <p14:creationId xmlns:p14="http://schemas.microsoft.com/office/powerpoint/2010/main" val="87291534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535" y="608013"/>
            <a:ext cx="8229600" cy="1143000"/>
          </a:xfrm>
        </p:spPr>
        <p:txBody>
          <a:bodyPr>
            <a:normAutofit/>
          </a:bodyPr>
          <a:lstStyle/>
          <a:p>
            <a:r>
              <a:rPr lang="en-US" sz="3600" dirty="0" smtClean="0"/>
              <a:t>Fuel Consumption Rate</a:t>
            </a:r>
            <a:endParaRPr lang="en-US" sz="3600" dirty="0"/>
          </a:p>
        </p:txBody>
      </p:sp>
      <p:pic>
        <p:nvPicPr>
          <p:cNvPr id="4" name="Content Placeholder 3" descr="IMG_6743.jpg"/>
          <p:cNvPicPr>
            <a:picLocks noGrp="1" noChangeAspect="1"/>
          </p:cNvPicPr>
          <p:nvPr>
            <p:ph idx="1"/>
          </p:nvPr>
        </p:nvPicPr>
        <p:blipFill>
          <a:blip r:embed="rId3">
            <a:extLst>
              <a:ext uri="{28A0092B-C50C-407E-A947-70E740481C1C}">
                <a14:useLocalDpi xmlns:a14="http://schemas.microsoft.com/office/drawing/2010/main" val="0"/>
              </a:ext>
            </a:extLst>
          </a:blip>
          <a:srcRect t="13726" b="13726"/>
          <a:stretch>
            <a:fillRect/>
          </a:stretch>
        </p:blipFill>
        <p:spPr/>
      </p:pic>
    </p:spTree>
    <p:extLst>
      <p:ext uri="{BB962C8B-B14F-4D97-AF65-F5344CB8AC3E}">
        <p14:creationId xmlns:p14="http://schemas.microsoft.com/office/powerpoint/2010/main" val="2736497721"/>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Austin.thmx</Template>
  <TotalTime>5654</TotalTime>
  <Words>1994</Words>
  <Application>Microsoft Macintosh PowerPoint</Application>
  <PresentationFormat>On-screen Show (4:3)</PresentationFormat>
  <Paragraphs>118</Paragraphs>
  <Slides>32</Slides>
  <Notes>20</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Austin</vt:lpstr>
      <vt:lpstr>Choosing a Clean Vehicle</vt:lpstr>
      <vt:lpstr>Window Sticker: The Monroney Label   </vt:lpstr>
      <vt:lpstr>PowerPoint Presentation</vt:lpstr>
      <vt:lpstr>PowerPoint Presentation</vt:lpstr>
      <vt:lpstr>PowerPoint Presentation</vt:lpstr>
      <vt:lpstr>PowerPoint Presentation</vt:lpstr>
      <vt:lpstr>PowerPoint Presentation</vt:lpstr>
      <vt:lpstr>PowerPoint Presentation</vt:lpstr>
      <vt:lpstr>Fuel Consumption Rate</vt:lpstr>
      <vt:lpstr>Estimated Annual Fuel Cost</vt:lpstr>
      <vt:lpstr>Fuel Economy and GHG Rating</vt:lpstr>
      <vt:lpstr>CO2 Emissions Information</vt:lpstr>
      <vt:lpstr>Beyond Tailpipe Emissions fueleconomy.gov</vt:lpstr>
      <vt:lpstr>The Fine Print</vt:lpstr>
      <vt:lpstr>QR Code</vt:lpstr>
      <vt:lpstr>fueleconomy.gov</vt:lpstr>
      <vt:lpstr>Smog Rating</vt:lpstr>
      <vt:lpstr>Why do we care? </vt:lpstr>
      <vt:lpstr>What a smog rating means for our Air Quality</vt:lpstr>
      <vt:lpstr>HCR 18: Encouraging Utahns to consider the smog rating when purchasing vehicles</vt:lpstr>
      <vt:lpstr>Vehicle Emission Control Information: Under the hood</vt:lpstr>
      <vt:lpstr>Good News!</vt:lpstr>
      <vt:lpstr>Cleanest Vehicle: Zero Tailpipe Emissions</vt:lpstr>
      <vt:lpstr>PowerPoint Presentation</vt:lpstr>
      <vt:lpstr>Adding Clean Vehicles to Fleets: Begin with your team at work.</vt:lpstr>
      <vt:lpstr>Why Businesses Choose EVs</vt:lpstr>
      <vt:lpstr>Promoting Clean Vehicles at the Workplace</vt:lpstr>
      <vt:lpstr>Incentives for Purchasing EVs</vt:lpstr>
      <vt:lpstr>Workplace Charging Incentives: Rocky Mountain Power and Live Electric</vt:lpstr>
      <vt:lpstr>PowerPoint Presentation</vt:lpstr>
      <vt:lpstr>Q&amp;A</vt:lpstr>
      <vt:lpstr>Thanks for listening!</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ASHLEY </dc:creator>
  <cp:lastModifiedBy>Ashley Miller</cp:lastModifiedBy>
  <cp:revision>33</cp:revision>
  <dcterms:created xsi:type="dcterms:W3CDTF">2017-08-29T18:14:18Z</dcterms:created>
  <dcterms:modified xsi:type="dcterms:W3CDTF">2017-09-22T15:48:10Z</dcterms:modified>
</cp:coreProperties>
</file>